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91" r:id="rId2"/>
    <p:sldId id="431" r:id="rId3"/>
    <p:sldId id="432" r:id="rId4"/>
    <p:sldId id="435" r:id="rId5"/>
    <p:sldId id="436" r:id="rId6"/>
    <p:sldId id="490" r:id="rId7"/>
    <p:sldId id="268" r:id="rId8"/>
    <p:sldId id="269" r:id="rId9"/>
    <p:sldId id="270" r:id="rId10"/>
    <p:sldId id="271" r:id="rId11"/>
    <p:sldId id="281" r:id="rId12"/>
    <p:sldId id="286" r:id="rId13"/>
    <p:sldId id="282" r:id="rId14"/>
    <p:sldId id="289" r:id="rId15"/>
    <p:sldId id="283" r:id="rId16"/>
    <p:sldId id="287" r:id="rId17"/>
    <p:sldId id="288" r:id="rId18"/>
    <p:sldId id="284" r:id="rId19"/>
    <p:sldId id="280" r:id="rId20"/>
    <p:sldId id="261" r:id="rId2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5C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75975" autoAdjust="0"/>
  </p:normalViewPr>
  <p:slideViewPr>
    <p:cSldViewPr snapToGrid="0">
      <p:cViewPr varScale="1">
        <p:scale>
          <a:sx n="62" d="100"/>
          <a:sy n="62" d="100"/>
        </p:scale>
        <p:origin x="162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8DAEE3-C225-412B-85F0-2664EA999F88}" type="datetimeFigureOut">
              <a:rPr lang="en-GB" smtClean="0"/>
              <a:t>21/04/2022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F40E29-6266-484C-A2AC-3E662107B706}" type="slidenum">
              <a:rPr lang="en-GB" smtClean="0"/>
              <a:t>‹#›</a:t>
            </a:fld>
            <a:endParaRPr lang="en-GB"/>
          </a:p>
        </p:txBody>
      </p:sp>
    </p:spTree>
    <p:extLst>
      <p:ext uri="{BB962C8B-B14F-4D97-AF65-F5344CB8AC3E}">
        <p14:creationId xmlns:p14="http://schemas.microsoft.com/office/powerpoint/2010/main" val="3606906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F40E29-6266-484C-A2AC-3E662107B706}" type="slidenum">
              <a:rPr lang="en-GB" smtClean="0"/>
              <a:t>10</a:t>
            </a:fld>
            <a:endParaRPr lang="en-GB"/>
          </a:p>
        </p:txBody>
      </p:sp>
    </p:spTree>
    <p:extLst>
      <p:ext uri="{BB962C8B-B14F-4D97-AF65-F5344CB8AC3E}">
        <p14:creationId xmlns:p14="http://schemas.microsoft.com/office/powerpoint/2010/main" val="3963652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F40E29-6266-484C-A2AC-3E662107B706}" type="slidenum">
              <a:rPr lang="en-GB" smtClean="0"/>
              <a:t>11</a:t>
            </a:fld>
            <a:endParaRPr lang="en-GB"/>
          </a:p>
        </p:txBody>
      </p:sp>
    </p:spTree>
    <p:extLst>
      <p:ext uri="{BB962C8B-B14F-4D97-AF65-F5344CB8AC3E}">
        <p14:creationId xmlns:p14="http://schemas.microsoft.com/office/powerpoint/2010/main" val="3049825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DF40E29-6266-484C-A2AC-3E662107B706}" type="slidenum">
              <a:rPr lang="en-GB" smtClean="0"/>
              <a:t>12</a:t>
            </a:fld>
            <a:endParaRPr lang="en-GB"/>
          </a:p>
        </p:txBody>
      </p:sp>
    </p:spTree>
    <p:extLst>
      <p:ext uri="{BB962C8B-B14F-4D97-AF65-F5344CB8AC3E}">
        <p14:creationId xmlns:p14="http://schemas.microsoft.com/office/powerpoint/2010/main" val="1909467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information here: https://www.hse.gov.uk/ppe/ppe-regulations-2022.htm </a:t>
            </a:r>
          </a:p>
        </p:txBody>
      </p:sp>
      <p:sp>
        <p:nvSpPr>
          <p:cNvPr id="4" name="Slide Number Placeholder 3"/>
          <p:cNvSpPr>
            <a:spLocks noGrp="1"/>
          </p:cNvSpPr>
          <p:nvPr>
            <p:ph type="sldNum" sz="quarter" idx="5"/>
          </p:nvPr>
        </p:nvSpPr>
        <p:spPr/>
        <p:txBody>
          <a:bodyPr/>
          <a:lstStyle/>
          <a:p>
            <a:fld id="{ADF40E29-6266-484C-A2AC-3E662107B706}" type="slidenum">
              <a:rPr lang="en-GB" smtClean="0"/>
              <a:t>13</a:t>
            </a:fld>
            <a:endParaRPr lang="en-GB"/>
          </a:p>
        </p:txBody>
      </p:sp>
    </p:spTree>
    <p:extLst>
      <p:ext uri="{BB962C8B-B14F-4D97-AF65-F5344CB8AC3E}">
        <p14:creationId xmlns:p14="http://schemas.microsoft.com/office/powerpoint/2010/main" val="326332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about the case: https://www.kingsleynapley.co.uk/insights/blogs/criminal-law-blog/care-home-ordered-to-pay-167670-for-health-and-safety-breaches </a:t>
            </a:r>
          </a:p>
          <a:p>
            <a:endParaRPr lang="en-GB" dirty="0"/>
          </a:p>
          <a:p>
            <a:r>
              <a:rPr lang="en-GB" dirty="0"/>
              <a:t>Case in 2020. </a:t>
            </a:r>
          </a:p>
        </p:txBody>
      </p:sp>
      <p:sp>
        <p:nvSpPr>
          <p:cNvPr id="4" name="Slide Number Placeholder 3"/>
          <p:cNvSpPr>
            <a:spLocks noGrp="1"/>
          </p:cNvSpPr>
          <p:nvPr>
            <p:ph type="sldNum" sz="quarter" idx="5"/>
          </p:nvPr>
        </p:nvSpPr>
        <p:spPr/>
        <p:txBody>
          <a:bodyPr/>
          <a:lstStyle/>
          <a:p>
            <a:fld id="{ADF40E29-6266-484C-A2AC-3E662107B706}" type="slidenum">
              <a:rPr lang="en-GB" smtClean="0"/>
              <a:t>15</a:t>
            </a:fld>
            <a:endParaRPr lang="en-GB"/>
          </a:p>
        </p:txBody>
      </p:sp>
    </p:spTree>
    <p:extLst>
      <p:ext uri="{BB962C8B-B14F-4D97-AF65-F5344CB8AC3E}">
        <p14:creationId xmlns:p14="http://schemas.microsoft.com/office/powerpoint/2010/main" val="2980749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about the case: https://www.dailymail.co.uk/news/article-5131009/NHS-trust-fined-300-000-safety-breaches.html </a:t>
            </a:r>
          </a:p>
          <a:p>
            <a:r>
              <a:rPr lang="en-GB" dirty="0"/>
              <a:t>This is a 2017 case. </a:t>
            </a:r>
          </a:p>
        </p:txBody>
      </p:sp>
      <p:sp>
        <p:nvSpPr>
          <p:cNvPr id="4" name="Slide Number Placeholder 3"/>
          <p:cNvSpPr>
            <a:spLocks noGrp="1"/>
          </p:cNvSpPr>
          <p:nvPr>
            <p:ph type="sldNum" sz="quarter" idx="5"/>
          </p:nvPr>
        </p:nvSpPr>
        <p:spPr/>
        <p:txBody>
          <a:bodyPr/>
          <a:lstStyle/>
          <a:p>
            <a:fld id="{ADF40E29-6266-484C-A2AC-3E662107B706}" type="slidenum">
              <a:rPr lang="en-GB" smtClean="0"/>
              <a:t>16</a:t>
            </a:fld>
            <a:endParaRPr lang="en-GB"/>
          </a:p>
        </p:txBody>
      </p:sp>
    </p:spTree>
    <p:extLst>
      <p:ext uri="{BB962C8B-B14F-4D97-AF65-F5344CB8AC3E}">
        <p14:creationId xmlns:p14="http://schemas.microsoft.com/office/powerpoint/2010/main" val="4150046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2021 case</a:t>
            </a:r>
          </a:p>
          <a:p>
            <a:endParaRPr lang="en-GB" dirty="0"/>
          </a:p>
          <a:p>
            <a:r>
              <a:rPr lang="en-GB" dirty="0"/>
              <a:t>More info about case: https://www.barbour-ehs.com/blog/breached-safety-law-ppe/ </a:t>
            </a:r>
          </a:p>
          <a:p>
            <a:endParaRPr lang="en-GB" dirty="0"/>
          </a:p>
          <a:p>
            <a:r>
              <a:rPr lang="en-GB" dirty="0"/>
              <a:t>https://www.bbc.co.uk/news/uk-england-cumbria-58886713 </a:t>
            </a:r>
          </a:p>
        </p:txBody>
      </p:sp>
      <p:sp>
        <p:nvSpPr>
          <p:cNvPr id="4" name="Slide Number Placeholder 3"/>
          <p:cNvSpPr>
            <a:spLocks noGrp="1"/>
          </p:cNvSpPr>
          <p:nvPr>
            <p:ph type="sldNum" sz="quarter" idx="5"/>
          </p:nvPr>
        </p:nvSpPr>
        <p:spPr/>
        <p:txBody>
          <a:bodyPr/>
          <a:lstStyle/>
          <a:p>
            <a:fld id="{ADF40E29-6266-484C-A2AC-3E662107B706}" type="slidenum">
              <a:rPr lang="en-GB" smtClean="0"/>
              <a:t>17</a:t>
            </a:fld>
            <a:endParaRPr lang="en-GB"/>
          </a:p>
        </p:txBody>
      </p:sp>
    </p:spTree>
    <p:extLst>
      <p:ext uri="{BB962C8B-B14F-4D97-AF65-F5344CB8AC3E}">
        <p14:creationId xmlns:p14="http://schemas.microsoft.com/office/powerpoint/2010/main" val="271252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information about the case: https://dwfgroup.com/en/news-and-insights/insights/2019/2/nhs-trust-fined#:~:text=NHS%20Trust%20fined-,NHS%20Trust%20fined%20%C2%A3300%2C000%20due%20to%20%22fundamentally%20unsafe%22%20practices,over%20identifying%20and%20addressing%20risks.&amp;text=Oxleas%20NHS%20Foundation%20Trust%20has,healthcare%20workers%2C%20causing%20significant%20injuries. </a:t>
            </a:r>
          </a:p>
        </p:txBody>
      </p:sp>
      <p:sp>
        <p:nvSpPr>
          <p:cNvPr id="4" name="Slide Number Placeholder 3"/>
          <p:cNvSpPr>
            <a:spLocks noGrp="1"/>
          </p:cNvSpPr>
          <p:nvPr>
            <p:ph type="sldNum" sz="quarter" idx="5"/>
          </p:nvPr>
        </p:nvSpPr>
        <p:spPr/>
        <p:txBody>
          <a:bodyPr/>
          <a:lstStyle/>
          <a:p>
            <a:fld id="{ADF40E29-6266-484C-A2AC-3E662107B706}" type="slidenum">
              <a:rPr lang="en-GB" smtClean="0"/>
              <a:t>18</a:t>
            </a:fld>
            <a:endParaRPr lang="en-GB"/>
          </a:p>
        </p:txBody>
      </p:sp>
    </p:spTree>
    <p:extLst>
      <p:ext uri="{BB962C8B-B14F-4D97-AF65-F5344CB8AC3E}">
        <p14:creationId xmlns:p14="http://schemas.microsoft.com/office/powerpoint/2010/main" val="16600172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20CF4906-021B-42F1-9B6B-DC41E94DE2B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3462" t="12051" r="1538" b="36025"/>
          <a:stretch/>
        </p:blipFill>
        <p:spPr>
          <a:xfrm>
            <a:off x="6446838" y="5994400"/>
            <a:ext cx="3154362" cy="545948"/>
          </a:xfrm>
          <a:prstGeom prst="rect">
            <a:avLst/>
          </a:prstGeom>
        </p:spPr>
      </p:pic>
      <p:cxnSp>
        <p:nvCxnSpPr>
          <p:cNvPr id="10" name="Straight Connector 9">
            <a:extLst>
              <a:ext uri="{FF2B5EF4-FFF2-40B4-BE49-F238E27FC236}">
                <a16:creationId xmlns:a16="http://schemas.microsoft.com/office/drawing/2014/main" id="{EC1C5147-C8AB-4F24-AEF8-607B6435F372}"/>
              </a:ext>
            </a:extLst>
          </p:cNvPr>
          <p:cNvCxnSpPr/>
          <p:nvPr userDrawn="1"/>
        </p:nvCxnSpPr>
        <p:spPr>
          <a:xfrm>
            <a:off x="0" y="863600"/>
            <a:ext cx="9906000" cy="0"/>
          </a:xfrm>
          <a:prstGeom prst="line">
            <a:avLst/>
          </a:prstGeom>
          <a:ln w="57150">
            <a:solidFill>
              <a:srgbClr val="215CA9"/>
            </a:solidFill>
          </a:ln>
        </p:spPr>
        <p:style>
          <a:lnRef idx="1">
            <a:schemeClr val="accent1"/>
          </a:lnRef>
          <a:fillRef idx="0">
            <a:schemeClr val="accent1"/>
          </a:fillRef>
          <a:effectRef idx="0">
            <a:schemeClr val="accent1"/>
          </a:effectRef>
          <a:fontRef idx="minor">
            <a:schemeClr val="tx1"/>
          </a:fontRef>
        </p:style>
      </p:cxnSp>
      <p:sp>
        <p:nvSpPr>
          <p:cNvPr id="12" name="Text Placeholder 11">
            <a:extLst>
              <a:ext uri="{FF2B5EF4-FFF2-40B4-BE49-F238E27FC236}">
                <a16:creationId xmlns:a16="http://schemas.microsoft.com/office/drawing/2014/main" id="{0EC7D45D-2F8A-4978-A410-C5A9860ADF3E}"/>
              </a:ext>
            </a:extLst>
          </p:cNvPr>
          <p:cNvSpPr>
            <a:spLocks noGrp="1"/>
          </p:cNvSpPr>
          <p:nvPr>
            <p:ph type="body" sz="quarter" idx="10" hasCustomPrompt="1"/>
          </p:nvPr>
        </p:nvSpPr>
        <p:spPr>
          <a:xfrm>
            <a:off x="1238250" y="1892300"/>
            <a:ext cx="7429500" cy="1181100"/>
          </a:xfrm>
        </p:spPr>
        <p:txBody>
          <a:bodyPr/>
          <a:lstStyle>
            <a:lvl1pPr algn="ctr">
              <a:defRPr sz="4800" b="1"/>
            </a:lvl1pPr>
            <a:lvl2pPr marL="457200" indent="0">
              <a:buNone/>
              <a:defRPr/>
            </a:lvl2pPr>
          </a:lstStyle>
          <a:p>
            <a:pPr lvl="0"/>
            <a:r>
              <a:rPr lang="en-US" dirty="0"/>
              <a:t>Click to add title</a:t>
            </a:r>
          </a:p>
        </p:txBody>
      </p:sp>
      <p:sp>
        <p:nvSpPr>
          <p:cNvPr id="14" name="Text Placeholder 13">
            <a:extLst>
              <a:ext uri="{FF2B5EF4-FFF2-40B4-BE49-F238E27FC236}">
                <a16:creationId xmlns:a16="http://schemas.microsoft.com/office/drawing/2014/main" id="{9F081CE5-1B75-44B6-8955-22BA487F3758}"/>
              </a:ext>
            </a:extLst>
          </p:cNvPr>
          <p:cNvSpPr>
            <a:spLocks noGrp="1"/>
          </p:cNvSpPr>
          <p:nvPr>
            <p:ph type="body" sz="quarter" idx="11" hasCustomPrompt="1"/>
          </p:nvPr>
        </p:nvSpPr>
        <p:spPr>
          <a:xfrm>
            <a:off x="1238250" y="3441700"/>
            <a:ext cx="7429500" cy="660399"/>
          </a:xfrm>
        </p:spPr>
        <p:txBody>
          <a:bodyPr/>
          <a:lstStyle>
            <a:lvl1pPr algn="ct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subtitle, if required</a:t>
            </a:r>
          </a:p>
        </p:txBody>
      </p:sp>
      <p:sp>
        <p:nvSpPr>
          <p:cNvPr id="18" name="Text Placeholder 17">
            <a:extLst>
              <a:ext uri="{FF2B5EF4-FFF2-40B4-BE49-F238E27FC236}">
                <a16:creationId xmlns:a16="http://schemas.microsoft.com/office/drawing/2014/main" id="{3991CDA5-E9B4-4C7D-ACB2-1E0C34D26321}"/>
              </a:ext>
            </a:extLst>
          </p:cNvPr>
          <p:cNvSpPr>
            <a:spLocks noGrp="1"/>
          </p:cNvSpPr>
          <p:nvPr>
            <p:ph type="body" sz="quarter" idx="12" hasCustomPrompt="1"/>
          </p:nvPr>
        </p:nvSpPr>
        <p:spPr>
          <a:xfrm>
            <a:off x="3467100" y="4584700"/>
            <a:ext cx="2979738" cy="1003300"/>
          </a:xfrm>
        </p:spPr>
        <p:txBody>
          <a:bodyPr>
            <a:normAutofit/>
          </a:bodyPr>
          <a:lstStyle>
            <a:lvl1pPr>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other info</a:t>
            </a:r>
          </a:p>
        </p:txBody>
      </p:sp>
    </p:spTree>
    <p:extLst>
      <p:ext uri="{BB962C8B-B14F-4D97-AF65-F5344CB8AC3E}">
        <p14:creationId xmlns:p14="http://schemas.microsoft.com/office/powerpoint/2010/main" val="52160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4202905" y="6350004"/>
            <a:ext cx="652463" cy="365125"/>
          </a:xfrm>
          <a:prstGeom prst="rect">
            <a:avLst/>
          </a:prstGeom>
        </p:spPr>
        <p:txBody>
          <a:bodyPr/>
          <a:lstStyle>
            <a:lvl1pPr>
              <a:defRPr sz="1400"/>
            </a:lvl1pPr>
          </a:lstStyle>
          <a:p>
            <a:fld id="{3D5C08C8-DABF-4E5A-B8D3-DBBF99B1B74E}" type="slidenum">
              <a:rPr lang="en-US" smtClean="0"/>
              <a:pPr/>
              <a:t>‹#›</a:t>
            </a:fld>
            <a:endParaRPr lang="en-US"/>
          </a:p>
        </p:txBody>
      </p:sp>
      <p:sp>
        <p:nvSpPr>
          <p:cNvPr id="6" name="Date Placeholder 3">
            <a:extLst>
              <a:ext uri="{FF2B5EF4-FFF2-40B4-BE49-F238E27FC236}">
                <a16:creationId xmlns:a16="http://schemas.microsoft.com/office/drawing/2014/main" id="{B4BC393A-3984-4A93-BF53-3B12FCCED83C}"/>
              </a:ext>
            </a:extLst>
          </p:cNvPr>
          <p:cNvSpPr>
            <a:spLocks noGrp="1"/>
          </p:cNvSpPr>
          <p:nvPr>
            <p:ph type="dt" sz="half" idx="10"/>
          </p:nvPr>
        </p:nvSpPr>
        <p:spPr>
          <a:xfrm>
            <a:off x="354805" y="6350004"/>
            <a:ext cx="1173162" cy="365125"/>
          </a:xfrm>
          <a:prstGeom prst="rect">
            <a:avLst/>
          </a:prstGeom>
        </p:spPr>
        <p:txBody>
          <a:bodyPr/>
          <a:lstStyle>
            <a:lvl1pPr>
              <a:defRPr sz="1200"/>
            </a:lvl1pPr>
          </a:lstStyle>
          <a:p>
            <a:r>
              <a:rPr lang="en-US" sz="1400"/>
              <a:t>01/05/2020</a:t>
            </a:r>
            <a:endParaRPr lang="en-US"/>
          </a:p>
        </p:txBody>
      </p:sp>
      <p:sp>
        <p:nvSpPr>
          <p:cNvPr id="7" name="Footer Placeholder 4">
            <a:extLst>
              <a:ext uri="{FF2B5EF4-FFF2-40B4-BE49-F238E27FC236}">
                <a16:creationId xmlns:a16="http://schemas.microsoft.com/office/drawing/2014/main" id="{38B497E4-A794-4735-9406-4C0C08435D0D}"/>
              </a:ext>
            </a:extLst>
          </p:cNvPr>
          <p:cNvSpPr>
            <a:spLocks noGrp="1"/>
          </p:cNvSpPr>
          <p:nvPr>
            <p:ph type="ftr" sz="quarter" idx="11"/>
          </p:nvPr>
        </p:nvSpPr>
        <p:spPr>
          <a:xfrm>
            <a:off x="1770063" y="6350004"/>
            <a:ext cx="2344737" cy="365125"/>
          </a:xfrm>
          <a:prstGeom prst="rect">
            <a:avLst/>
          </a:prstGeom>
        </p:spPr>
        <p:txBody>
          <a:bodyPr/>
          <a:lstStyle>
            <a:lvl1pPr>
              <a:defRPr sz="1400"/>
            </a:lvl1pPr>
          </a:lstStyle>
          <a:p>
            <a:r>
              <a:rPr lang="en-US"/>
              <a:t>© FisherBroyles, UK LLP 2020</a:t>
            </a:r>
          </a:p>
        </p:txBody>
      </p:sp>
      <p:sp>
        <p:nvSpPr>
          <p:cNvPr id="11" name="Text Placeholder 10">
            <a:extLst>
              <a:ext uri="{FF2B5EF4-FFF2-40B4-BE49-F238E27FC236}">
                <a16:creationId xmlns:a16="http://schemas.microsoft.com/office/drawing/2014/main" id="{9C082CE6-84BB-462B-A048-B0CAF0397EC0}"/>
              </a:ext>
            </a:extLst>
          </p:cNvPr>
          <p:cNvSpPr>
            <a:spLocks noGrp="1"/>
          </p:cNvSpPr>
          <p:nvPr>
            <p:ph type="body" sz="quarter" idx="13" hasCustomPrompt="1"/>
          </p:nvPr>
        </p:nvSpPr>
        <p:spPr>
          <a:xfrm>
            <a:off x="354013" y="1460500"/>
            <a:ext cx="9196390" cy="46355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3">
            <a:extLst>
              <a:ext uri="{FF2B5EF4-FFF2-40B4-BE49-F238E27FC236}">
                <a16:creationId xmlns:a16="http://schemas.microsoft.com/office/drawing/2014/main" id="{F9BE2ACB-0758-43BF-9184-A481836DAD98}"/>
              </a:ext>
            </a:extLst>
          </p:cNvPr>
          <p:cNvSpPr>
            <a:spLocks noGrp="1"/>
          </p:cNvSpPr>
          <p:nvPr>
            <p:ph type="body" sz="quarter" idx="14" hasCustomPrompt="1"/>
          </p:nvPr>
        </p:nvSpPr>
        <p:spPr>
          <a:xfrm>
            <a:off x="354011" y="228600"/>
            <a:ext cx="9196390" cy="431800"/>
          </a:xfrm>
        </p:spPr>
        <p:txBody>
          <a:bodyPr/>
          <a:lstStyle>
            <a:lvl1pPr>
              <a:defRPr sz="3600" b="1"/>
            </a:lvl1pPr>
          </a:lstStyle>
          <a:p>
            <a:pPr lvl="0"/>
            <a:r>
              <a:rPr lang="en-US" dirty="0"/>
              <a:t>Click to add Title</a:t>
            </a:r>
          </a:p>
        </p:txBody>
      </p:sp>
      <p:pic>
        <p:nvPicPr>
          <p:cNvPr id="8" name="Picture 7" descr="A close up of a logo&#10;&#10;Description automatically generated">
            <a:extLst>
              <a:ext uri="{FF2B5EF4-FFF2-40B4-BE49-F238E27FC236}">
                <a16:creationId xmlns:a16="http://schemas.microsoft.com/office/drawing/2014/main" id="{6747C687-D843-4EAC-9524-CA5A0B75A5E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3462" t="12051" r="1538" b="36025"/>
          <a:stretch/>
        </p:blipFill>
        <p:spPr>
          <a:xfrm>
            <a:off x="7007191" y="6325673"/>
            <a:ext cx="2543211" cy="440172"/>
          </a:xfrm>
          <a:prstGeom prst="rect">
            <a:avLst/>
          </a:prstGeom>
        </p:spPr>
      </p:pic>
    </p:spTree>
    <p:extLst>
      <p:ext uri="{BB962C8B-B14F-4D97-AF65-F5344CB8AC3E}">
        <p14:creationId xmlns:p14="http://schemas.microsoft.com/office/powerpoint/2010/main" val="2755688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4805" y="1320800"/>
            <a:ext cx="4536283" cy="4856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320800"/>
            <a:ext cx="4536282" cy="4856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BB65B022-56ED-417D-81BD-DFFCDB97C65F}"/>
              </a:ext>
            </a:extLst>
          </p:cNvPr>
          <p:cNvSpPr>
            <a:spLocks noGrp="1"/>
          </p:cNvSpPr>
          <p:nvPr>
            <p:ph type="dt" sz="half" idx="10"/>
          </p:nvPr>
        </p:nvSpPr>
        <p:spPr>
          <a:xfrm>
            <a:off x="354805" y="6350004"/>
            <a:ext cx="1173162" cy="365125"/>
          </a:xfrm>
          <a:prstGeom prst="rect">
            <a:avLst/>
          </a:prstGeom>
        </p:spPr>
        <p:txBody>
          <a:bodyPr/>
          <a:lstStyle>
            <a:lvl1pPr>
              <a:defRPr sz="1200"/>
            </a:lvl1pPr>
          </a:lstStyle>
          <a:p>
            <a:r>
              <a:rPr lang="en-US" sz="1400"/>
              <a:t>01/05/2020</a:t>
            </a:r>
            <a:endParaRPr lang="en-US"/>
          </a:p>
        </p:txBody>
      </p:sp>
      <p:sp>
        <p:nvSpPr>
          <p:cNvPr id="13" name="Footer Placeholder 4">
            <a:extLst>
              <a:ext uri="{FF2B5EF4-FFF2-40B4-BE49-F238E27FC236}">
                <a16:creationId xmlns:a16="http://schemas.microsoft.com/office/drawing/2014/main" id="{C64A5887-DD5D-4A8E-A84B-6234FD30F98B}"/>
              </a:ext>
            </a:extLst>
          </p:cNvPr>
          <p:cNvSpPr>
            <a:spLocks noGrp="1"/>
          </p:cNvSpPr>
          <p:nvPr>
            <p:ph type="ftr" sz="quarter" idx="11"/>
          </p:nvPr>
        </p:nvSpPr>
        <p:spPr>
          <a:xfrm>
            <a:off x="1770063" y="6350004"/>
            <a:ext cx="2344737" cy="365125"/>
          </a:xfrm>
          <a:prstGeom prst="rect">
            <a:avLst/>
          </a:prstGeom>
        </p:spPr>
        <p:txBody>
          <a:bodyPr/>
          <a:lstStyle>
            <a:lvl1pPr>
              <a:defRPr sz="1400"/>
            </a:lvl1pPr>
          </a:lstStyle>
          <a:p>
            <a:r>
              <a:rPr lang="en-US"/>
              <a:t>© FisherBroyles, UK LLP 2020</a:t>
            </a:r>
          </a:p>
        </p:txBody>
      </p:sp>
      <p:sp>
        <p:nvSpPr>
          <p:cNvPr id="15" name="Slide Number Placeholder 4">
            <a:extLst>
              <a:ext uri="{FF2B5EF4-FFF2-40B4-BE49-F238E27FC236}">
                <a16:creationId xmlns:a16="http://schemas.microsoft.com/office/drawing/2014/main" id="{5DBB9D55-D994-4AC3-9D91-E303FE5A00B0}"/>
              </a:ext>
            </a:extLst>
          </p:cNvPr>
          <p:cNvSpPr txBox="1">
            <a:spLocks/>
          </p:cNvSpPr>
          <p:nvPr userDrawn="1"/>
        </p:nvSpPr>
        <p:spPr>
          <a:xfrm>
            <a:off x="4202905" y="6350004"/>
            <a:ext cx="652463"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D5C08C8-DABF-4E5A-B8D3-DBBF99B1B74E}" type="slidenum">
              <a:rPr lang="en-US" smtClean="0"/>
              <a:pPr/>
              <a:t>‹#›</a:t>
            </a:fld>
            <a:endParaRPr lang="en-US"/>
          </a:p>
        </p:txBody>
      </p:sp>
      <p:sp>
        <p:nvSpPr>
          <p:cNvPr id="16" name="Text Placeholder 13">
            <a:extLst>
              <a:ext uri="{FF2B5EF4-FFF2-40B4-BE49-F238E27FC236}">
                <a16:creationId xmlns:a16="http://schemas.microsoft.com/office/drawing/2014/main" id="{3173F363-4A62-406C-AA33-985810B32186}"/>
              </a:ext>
            </a:extLst>
          </p:cNvPr>
          <p:cNvSpPr>
            <a:spLocks noGrp="1"/>
          </p:cNvSpPr>
          <p:nvPr>
            <p:ph type="body" sz="quarter" idx="14" hasCustomPrompt="1"/>
          </p:nvPr>
        </p:nvSpPr>
        <p:spPr>
          <a:xfrm>
            <a:off x="354011" y="228600"/>
            <a:ext cx="9196390" cy="431800"/>
          </a:xfrm>
        </p:spPr>
        <p:txBody>
          <a:bodyPr/>
          <a:lstStyle>
            <a:lvl1pPr>
              <a:defRPr sz="3600" b="1"/>
            </a:lvl1pPr>
          </a:lstStyle>
          <a:p>
            <a:pPr lvl="0"/>
            <a:r>
              <a:rPr lang="en-US" dirty="0"/>
              <a:t>Click to add Title</a:t>
            </a:r>
          </a:p>
        </p:txBody>
      </p:sp>
      <p:pic>
        <p:nvPicPr>
          <p:cNvPr id="9" name="Picture 8" descr="A close up of a logo&#10;&#10;Description automatically generated">
            <a:extLst>
              <a:ext uri="{FF2B5EF4-FFF2-40B4-BE49-F238E27FC236}">
                <a16:creationId xmlns:a16="http://schemas.microsoft.com/office/drawing/2014/main" id="{A9765E63-D3B1-4F14-982A-CCC90B155A8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3462" t="12051" r="1538" b="36025"/>
          <a:stretch/>
        </p:blipFill>
        <p:spPr>
          <a:xfrm>
            <a:off x="7007191" y="6325673"/>
            <a:ext cx="2543211" cy="440172"/>
          </a:xfrm>
          <a:prstGeom prst="rect">
            <a:avLst/>
          </a:prstGeom>
        </p:spPr>
      </p:pic>
    </p:spTree>
    <p:extLst>
      <p:ext uri="{BB962C8B-B14F-4D97-AF65-F5344CB8AC3E}">
        <p14:creationId xmlns:p14="http://schemas.microsoft.com/office/powerpoint/2010/main" val="204141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9747" y="1185863"/>
            <a:ext cx="4190702" cy="5365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006600"/>
            <a:ext cx="4190702" cy="4183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3622" y="1185863"/>
            <a:ext cx="4211340" cy="5365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006600"/>
            <a:ext cx="4211340" cy="4183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3">
            <a:extLst>
              <a:ext uri="{FF2B5EF4-FFF2-40B4-BE49-F238E27FC236}">
                <a16:creationId xmlns:a16="http://schemas.microsoft.com/office/drawing/2014/main" id="{8A5A086C-A94B-4A9F-8FAB-9129E444B7D1}"/>
              </a:ext>
            </a:extLst>
          </p:cNvPr>
          <p:cNvSpPr>
            <a:spLocks noGrp="1"/>
          </p:cNvSpPr>
          <p:nvPr>
            <p:ph type="dt" sz="half" idx="10"/>
          </p:nvPr>
        </p:nvSpPr>
        <p:spPr>
          <a:xfrm>
            <a:off x="354805" y="6350004"/>
            <a:ext cx="1173162" cy="365125"/>
          </a:xfrm>
          <a:prstGeom prst="rect">
            <a:avLst/>
          </a:prstGeom>
        </p:spPr>
        <p:txBody>
          <a:bodyPr/>
          <a:lstStyle>
            <a:lvl1pPr>
              <a:defRPr sz="1200"/>
            </a:lvl1pPr>
          </a:lstStyle>
          <a:p>
            <a:r>
              <a:rPr lang="en-US" sz="1400"/>
              <a:t>01/05/2020</a:t>
            </a:r>
            <a:endParaRPr lang="en-US"/>
          </a:p>
        </p:txBody>
      </p:sp>
      <p:sp>
        <p:nvSpPr>
          <p:cNvPr id="14" name="Footer Placeholder 4">
            <a:extLst>
              <a:ext uri="{FF2B5EF4-FFF2-40B4-BE49-F238E27FC236}">
                <a16:creationId xmlns:a16="http://schemas.microsoft.com/office/drawing/2014/main" id="{0366EDFC-DFAA-4830-B260-101CE2B242DA}"/>
              </a:ext>
            </a:extLst>
          </p:cNvPr>
          <p:cNvSpPr>
            <a:spLocks noGrp="1"/>
          </p:cNvSpPr>
          <p:nvPr>
            <p:ph type="ftr" sz="quarter" idx="11"/>
          </p:nvPr>
        </p:nvSpPr>
        <p:spPr>
          <a:xfrm>
            <a:off x="1770063" y="6350004"/>
            <a:ext cx="2344737" cy="365125"/>
          </a:xfrm>
          <a:prstGeom prst="rect">
            <a:avLst/>
          </a:prstGeom>
        </p:spPr>
        <p:txBody>
          <a:bodyPr/>
          <a:lstStyle>
            <a:lvl1pPr>
              <a:defRPr sz="1400"/>
            </a:lvl1pPr>
          </a:lstStyle>
          <a:p>
            <a:r>
              <a:rPr lang="en-US"/>
              <a:t>© FisherBroyles, UK LLP 2020</a:t>
            </a:r>
          </a:p>
        </p:txBody>
      </p:sp>
      <p:pic>
        <p:nvPicPr>
          <p:cNvPr id="15" name="Picture 14" descr="A close up of a logo&#10;&#10;Description automatically generated">
            <a:extLst>
              <a:ext uri="{FF2B5EF4-FFF2-40B4-BE49-F238E27FC236}">
                <a16:creationId xmlns:a16="http://schemas.microsoft.com/office/drawing/2014/main" id="{51BBA831-3CD9-4935-9C7E-3B7D1F89978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3462" t="12051" r="1538" b="36025"/>
          <a:stretch/>
        </p:blipFill>
        <p:spPr>
          <a:xfrm>
            <a:off x="7007191" y="6325673"/>
            <a:ext cx="2543211" cy="440172"/>
          </a:xfrm>
          <a:prstGeom prst="rect">
            <a:avLst/>
          </a:prstGeom>
        </p:spPr>
      </p:pic>
      <p:sp>
        <p:nvSpPr>
          <p:cNvPr id="16" name="Slide Number Placeholder 4">
            <a:extLst>
              <a:ext uri="{FF2B5EF4-FFF2-40B4-BE49-F238E27FC236}">
                <a16:creationId xmlns:a16="http://schemas.microsoft.com/office/drawing/2014/main" id="{76F969DB-CCB6-4E9A-89DD-D55FC53B4418}"/>
              </a:ext>
            </a:extLst>
          </p:cNvPr>
          <p:cNvSpPr>
            <a:spLocks noGrp="1"/>
          </p:cNvSpPr>
          <p:nvPr>
            <p:ph type="sldNum" sz="quarter" idx="12"/>
          </p:nvPr>
        </p:nvSpPr>
        <p:spPr>
          <a:xfrm>
            <a:off x="4202905" y="6350004"/>
            <a:ext cx="652463" cy="365125"/>
          </a:xfrm>
          <a:prstGeom prst="rect">
            <a:avLst/>
          </a:prstGeom>
        </p:spPr>
        <p:txBody>
          <a:bodyPr/>
          <a:lstStyle>
            <a:lvl1pPr>
              <a:defRPr sz="1400"/>
            </a:lvl1pPr>
          </a:lstStyle>
          <a:p>
            <a:fld id="{3D5C08C8-DABF-4E5A-B8D3-DBBF99B1B74E}" type="slidenum">
              <a:rPr lang="en-US" smtClean="0"/>
              <a:pPr/>
              <a:t>‹#›</a:t>
            </a:fld>
            <a:endParaRPr lang="en-US"/>
          </a:p>
        </p:txBody>
      </p:sp>
      <p:sp>
        <p:nvSpPr>
          <p:cNvPr id="18" name="Text Placeholder 13">
            <a:extLst>
              <a:ext uri="{FF2B5EF4-FFF2-40B4-BE49-F238E27FC236}">
                <a16:creationId xmlns:a16="http://schemas.microsoft.com/office/drawing/2014/main" id="{0314A7CB-1AF6-4AFC-BA07-694D28824425}"/>
              </a:ext>
            </a:extLst>
          </p:cNvPr>
          <p:cNvSpPr>
            <a:spLocks noGrp="1"/>
          </p:cNvSpPr>
          <p:nvPr>
            <p:ph type="body" sz="quarter" idx="14" hasCustomPrompt="1"/>
          </p:nvPr>
        </p:nvSpPr>
        <p:spPr>
          <a:xfrm>
            <a:off x="354011" y="228600"/>
            <a:ext cx="9196390" cy="431800"/>
          </a:xfrm>
        </p:spPr>
        <p:txBody>
          <a:bodyPr/>
          <a:lstStyle>
            <a:lvl1pPr>
              <a:defRPr sz="3600" b="1"/>
            </a:lvl1pPr>
          </a:lstStyle>
          <a:p>
            <a:pPr lvl="0"/>
            <a:r>
              <a:rPr lang="en-US" dirty="0"/>
              <a:t>Click to add Title</a:t>
            </a:r>
          </a:p>
        </p:txBody>
      </p:sp>
    </p:spTree>
    <p:extLst>
      <p:ext uri="{BB962C8B-B14F-4D97-AF65-F5344CB8AC3E}">
        <p14:creationId xmlns:p14="http://schemas.microsoft.com/office/powerpoint/2010/main" val="66186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06801-5B9C-4457-AE39-107A438405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158742-B15C-49F4-BFD1-9248DAF3BA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8AC62C-A368-4291-869B-538AAF32A0C1}"/>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6D28C116-0845-47D3-A5F9-C168760ACF87}"/>
              </a:ext>
            </a:extLst>
          </p:cNvPr>
          <p:cNvSpPr>
            <a:spLocks noGrp="1"/>
          </p:cNvSpPr>
          <p:nvPr>
            <p:ph type="ftr" sz="quarter" idx="11"/>
          </p:nvPr>
        </p:nvSpPr>
        <p:spPr/>
        <p:txBody>
          <a:bodyPr/>
          <a:lstStyle>
            <a:lvl1pPr>
              <a:defRPr/>
            </a:lvl1pPr>
          </a:lstStyle>
          <a:p>
            <a:endParaRPr lang="en-GB" altLang="en-US"/>
          </a:p>
        </p:txBody>
      </p:sp>
    </p:spTree>
    <p:extLst>
      <p:ext uri="{BB962C8B-B14F-4D97-AF65-F5344CB8AC3E}">
        <p14:creationId xmlns:p14="http://schemas.microsoft.com/office/powerpoint/2010/main" val="2504711653"/>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7" y="365129"/>
            <a:ext cx="8543925" cy="409572"/>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681036" y="1253331"/>
            <a:ext cx="8543925" cy="32805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a:extLst>
              <a:ext uri="{FF2B5EF4-FFF2-40B4-BE49-F238E27FC236}">
                <a16:creationId xmlns:a16="http://schemas.microsoft.com/office/drawing/2014/main" id="{4131CBB7-4CAE-4EBB-9A74-CDD039BA1A61}"/>
              </a:ext>
            </a:extLst>
          </p:cNvPr>
          <p:cNvCxnSpPr/>
          <p:nvPr userDrawn="1"/>
        </p:nvCxnSpPr>
        <p:spPr>
          <a:xfrm>
            <a:off x="0" y="863600"/>
            <a:ext cx="9906000" cy="0"/>
          </a:xfrm>
          <a:prstGeom prst="line">
            <a:avLst/>
          </a:prstGeom>
          <a:ln w="57150">
            <a:solidFill>
              <a:srgbClr val="215CA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88967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4" r:id="rId3"/>
    <p:sldLayoutId id="2147483665" r:id="rId4"/>
    <p:sldLayoutId id="2147483667" r:id="rId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nne.davies@fisherbroyl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anne.davies@fisherbroyle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ED903FD-9088-4172-9492-026BC57659A0}"/>
              </a:ext>
            </a:extLst>
          </p:cNvPr>
          <p:cNvSpPr>
            <a:spLocks noGrp="1"/>
          </p:cNvSpPr>
          <p:nvPr>
            <p:ph type="body" sz="quarter" idx="10"/>
          </p:nvPr>
        </p:nvSpPr>
        <p:spPr>
          <a:xfrm>
            <a:off x="1238250" y="1892300"/>
            <a:ext cx="7429500" cy="660399"/>
          </a:xfrm>
        </p:spPr>
        <p:txBody>
          <a:bodyPr>
            <a:normAutofit fontScale="92500" lnSpcReduction="10000"/>
          </a:bodyPr>
          <a:lstStyle/>
          <a:p>
            <a:pPr lvl="0">
              <a:defRPr sz="1800" b="0" i="0" u="none" strike="noStrike" kern="0" cap="none" spc="0" baseline="0">
                <a:solidFill>
                  <a:srgbClr val="000000"/>
                </a:solidFill>
                <a:uFillTx/>
              </a:defRPr>
            </a:pPr>
            <a:r>
              <a:rPr lang="en-GB" sz="4800" dirty="0">
                <a:solidFill>
                  <a:srgbClr val="215CA9"/>
                </a:solidFill>
                <a:ea typeface="Lato Light" panose="020F0502020204030203" pitchFamily="34" charset="0"/>
                <a:cs typeface="Lato Light" panose="020F0502020204030203" pitchFamily="34" charset="0"/>
              </a:rPr>
              <a:t>Health &amp; Safety – Legal Update</a:t>
            </a:r>
          </a:p>
        </p:txBody>
      </p:sp>
      <p:sp>
        <p:nvSpPr>
          <p:cNvPr id="4" name="Text Placeholder 3">
            <a:extLst>
              <a:ext uri="{FF2B5EF4-FFF2-40B4-BE49-F238E27FC236}">
                <a16:creationId xmlns:a16="http://schemas.microsoft.com/office/drawing/2014/main" id="{DC8D6D3E-9126-4A56-A682-25D00D842587}"/>
              </a:ext>
            </a:extLst>
          </p:cNvPr>
          <p:cNvSpPr>
            <a:spLocks noGrp="1"/>
          </p:cNvSpPr>
          <p:nvPr>
            <p:ph type="body" sz="quarter" idx="12"/>
          </p:nvPr>
        </p:nvSpPr>
        <p:spPr/>
        <p:txBody>
          <a:bodyPr>
            <a:normAutofit fontScale="62500" lnSpcReduction="20000"/>
          </a:bodyPr>
          <a:lstStyle/>
          <a:p>
            <a:pPr algn="ctr"/>
            <a:r>
              <a:rPr lang="en-GB" dirty="0">
                <a:latin typeface="Calibri" panose="020F0502020204030204" pitchFamily="34" charset="0"/>
                <a:cs typeface="Calibri" panose="020F0502020204030204" pitchFamily="34" charset="0"/>
              </a:rPr>
              <a:t>Anne Davies, Partner</a:t>
            </a:r>
          </a:p>
          <a:p>
            <a:pPr algn="ctr"/>
            <a:r>
              <a:rPr lang="en-GB" dirty="0">
                <a:latin typeface="Calibri" panose="020F0502020204030204" pitchFamily="34" charset="0"/>
                <a:cs typeface="Calibri" panose="020F0502020204030204" pitchFamily="34" charset="0"/>
              </a:rPr>
              <a:t>E: </a:t>
            </a:r>
            <a:r>
              <a:rPr lang="en-GB" dirty="0">
                <a:latin typeface="Calibri" panose="020F0502020204030204" pitchFamily="34" charset="0"/>
                <a:cs typeface="Calibri" panose="020F0502020204030204" pitchFamily="34" charset="0"/>
                <a:hlinkClick r:id="rId2"/>
              </a:rPr>
              <a:t>anne.davies@fisherbroyles.com</a:t>
            </a:r>
            <a:r>
              <a:rPr lang="en-GB" dirty="0">
                <a:latin typeface="Calibri" panose="020F0502020204030204" pitchFamily="34" charset="0"/>
                <a:cs typeface="Calibri" panose="020F0502020204030204" pitchFamily="34" charset="0"/>
              </a:rPr>
              <a:t> </a:t>
            </a:r>
          </a:p>
          <a:p>
            <a:pPr algn="ctr"/>
            <a:r>
              <a:rPr lang="en-GB" dirty="0">
                <a:latin typeface="Calibri" panose="020F0502020204030204" pitchFamily="34" charset="0"/>
                <a:cs typeface="Calibri" panose="020F0502020204030204" pitchFamily="34" charset="0"/>
              </a:rPr>
              <a:t>T: 07833 093965</a:t>
            </a:r>
          </a:p>
        </p:txBody>
      </p:sp>
      <p:pic>
        <p:nvPicPr>
          <p:cNvPr id="6" name="Picture 5" descr="A picture containing large, bird, black, sitting&#10;&#10;Description automatically generated">
            <a:extLst>
              <a:ext uri="{FF2B5EF4-FFF2-40B4-BE49-F238E27FC236}">
                <a16:creationId xmlns:a16="http://schemas.microsoft.com/office/drawing/2014/main" id="{23B8233E-01DE-412A-AF20-F11A470FAAD0}"/>
              </a:ext>
            </a:extLst>
          </p:cNvPr>
          <p:cNvPicPr>
            <a:picLocks noChangeAspect="1"/>
          </p:cNvPicPr>
          <p:nvPr/>
        </p:nvPicPr>
        <p:blipFill>
          <a:blip r:embed="rId3"/>
          <a:srcRect t="39279" b="48447"/>
          <a:stretch>
            <a:fillRect/>
          </a:stretch>
        </p:blipFill>
        <p:spPr>
          <a:xfrm>
            <a:off x="0" y="-12"/>
            <a:ext cx="9906000" cy="856045"/>
          </a:xfrm>
          <a:prstGeom prst="rect">
            <a:avLst/>
          </a:prstGeom>
        </p:spPr>
      </p:pic>
      <p:sp>
        <p:nvSpPr>
          <p:cNvPr id="7" name="Text Placeholder 6">
            <a:extLst>
              <a:ext uri="{FF2B5EF4-FFF2-40B4-BE49-F238E27FC236}">
                <a16:creationId xmlns:a16="http://schemas.microsoft.com/office/drawing/2014/main" id="{EDF05CBB-6157-4CB5-A010-24A5BA6E57B6}"/>
              </a:ext>
            </a:extLst>
          </p:cNvPr>
          <p:cNvSpPr>
            <a:spLocks noGrp="1"/>
          </p:cNvSpPr>
          <p:nvPr>
            <p:ph type="body" sz="quarter" idx="11"/>
          </p:nvPr>
        </p:nvSpPr>
        <p:spPr/>
        <p:txBody>
          <a:bodyPr>
            <a:normAutofit/>
          </a:bodyPr>
          <a:lstStyle/>
          <a:p>
            <a:r>
              <a:rPr lang="en-GB" dirty="0"/>
              <a:t>April  2022 </a:t>
            </a:r>
          </a:p>
        </p:txBody>
      </p:sp>
      <p:sp>
        <p:nvSpPr>
          <p:cNvPr id="9" name="Slide Number Placeholder 1">
            <a:extLst>
              <a:ext uri="{FF2B5EF4-FFF2-40B4-BE49-F238E27FC236}">
                <a16:creationId xmlns:a16="http://schemas.microsoft.com/office/drawing/2014/main" id="{544A7B22-D5FA-4482-9FE5-0D5BF3798121}"/>
              </a:ext>
            </a:extLst>
          </p:cNvPr>
          <p:cNvSpPr txBox="1">
            <a:spLocks/>
          </p:cNvSpPr>
          <p:nvPr/>
        </p:nvSpPr>
        <p:spPr>
          <a:xfrm>
            <a:off x="4202905" y="6350004"/>
            <a:ext cx="652463" cy="36512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Courier New" panose="02070309020205020404" pitchFamily="49"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3D5C08C8-DABF-4E5A-B8D3-DBBF99B1B74E}" type="slidenum">
              <a:rPr lang="en-US" sz="1400" smtClean="0"/>
              <a:pPr/>
              <a:t>1</a:t>
            </a:fld>
            <a:endParaRPr lang="en-US" sz="1400" dirty="0"/>
          </a:p>
        </p:txBody>
      </p:sp>
      <p:sp>
        <p:nvSpPr>
          <p:cNvPr id="10" name="Footer Placeholder 1">
            <a:extLst>
              <a:ext uri="{FF2B5EF4-FFF2-40B4-BE49-F238E27FC236}">
                <a16:creationId xmlns:a16="http://schemas.microsoft.com/office/drawing/2014/main" id="{03F45ACE-679E-4395-BD00-851ADA6D0207}"/>
              </a:ext>
            </a:extLst>
          </p:cNvPr>
          <p:cNvSpPr txBox="1">
            <a:spLocks/>
          </p:cNvSpPr>
          <p:nvPr/>
        </p:nvSpPr>
        <p:spPr>
          <a:xfrm>
            <a:off x="1770063" y="6350004"/>
            <a:ext cx="2344737" cy="3651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Courier New" panose="02070309020205020404" pitchFamily="49"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 </a:t>
            </a:r>
            <a:r>
              <a:rPr lang="en-US" sz="1400" dirty="0" err="1"/>
              <a:t>FisherBroyles</a:t>
            </a:r>
            <a:r>
              <a:rPr lang="en-US" sz="1400" dirty="0"/>
              <a:t> UK, LLP 2022 </a:t>
            </a:r>
          </a:p>
        </p:txBody>
      </p:sp>
      <p:sp>
        <p:nvSpPr>
          <p:cNvPr id="12" name="Date Placeholder 3">
            <a:extLst>
              <a:ext uri="{FF2B5EF4-FFF2-40B4-BE49-F238E27FC236}">
                <a16:creationId xmlns:a16="http://schemas.microsoft.com/office/drawing/2014/main" id="{8A108EA6-ADDE-4E16-9A2C-AAEC42F85416}"/>
              </a:ext>
            </a:extLst>
          </p:cNvPr>
          <p:cNvSpPr txBox="1">
            <a:spLocks/>
          </p:cNvSpPr>
          <p:nvPr/>
        </p:nvSpPr>
        <p:spPr>
          <a:xfrm>
            <a:off x="354805" y="6350004"/>
            <a:ext cx="1173162" cy="3651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48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FAF23128-0084-410F-BD01-DD87CF847C7B}" type="datetime1">
              <a:rPr lang="en-GB" sz="1400" b="0" smtClean="0"/>
              <a:pPr/>
              <a:t>21/04/2022</a:t>
            </a:fld>
            <a:endParaRPr lang="en-US" b="0" dirty="0"/>
          </a:p>
        </p:txBody>
      </p:sp>
    </p:spTree>
    <p:extLst>
      <p:ext uri="{BB962C8B-B14F-4D97-AF65-F5344CB8AC3E}">
        <p14:creationId xmlns:p14="http://schemas.microsoft.com/office/powerpoint/2010/main" val="2158057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ACCA40-039D-4594-8AD5-291B97157F8A}"/>
              </a:ext>
            </a:extLst>
          </p:cNvPr>
          <p:cNvSpPr>
            <a:spLocks noGrp="1"/>
          </p:cNvSpPr>
          <p:nvPr>
            <p:ph type="body" sz="quarter" idx="13"/>
          </p:nvPr>
        </p:nvSpPr>
        <p:spPr/>
        <p:txBody>
          <a:bodyPr/>
          <a:lstStyle/>
          <a:p>
            <a:pPr marL="457200" indent="-457200">
              <a:buClr>
                <a:srgbClr val="215CA9"/>
              </a:buClr>
              <a:buFont typeface="Arial" panose="020B0604020202020204" pitchFamily="34" charset="0"/>
              <a:buChar char="•"/>
            </a:pPr>
            <a:r>
              <a:rPr lang="en-US" dirty="0"/>
              <a:t>Incident investigations – how reported to Board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How are investigation reports reviewed and approved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How is the quality of an investigation report assessed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Do </a:t>
            </a:r>
            <a:r>
              <a:rPr lang="en-US" dirty="0" err="1"/>
              <a:t>organisations</a:t>
            </a:r>
            <a:r>
              <a:rPr lang="en-US" dirty="0"/>
              <a:t> learn from incident investigation reports ? </a:t>
            </a:r>
          </a:p>
          <a:p>
            <a:pPr marL="457200" indent="-4572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C19D203F-A1C3-4C2A-AD9A-D69AA42F3D1A}"/>
              </a:ext>
            </a:extLst>
          </p:cNvPr>
          <p:cNvSpPr>
            <a:spLocks noGrp="1"/>
          </p:cNvSpPr>
          <p:nvPr>
            <p:ph type="dt" sz="half" idx="10"/>
          </p:nvPr>
        </p:nvSpPr>
        <p:spPr/>
        <p:txBody>
          <a:bodyPr/>
          <a:lstStyle/>
          <a:p>
            <a:fld id="{FAF23128-0084-410F-BD01-DD87CF847C7B}" type="datetime1">
              <a:rPr lang="en-GB" sz="1400" smtClean="0"/>
              <a:t>21/04/2022</a:t>
            </a:fld>
            <a:endParaRPr lang="en-US" dirty="0"/>
          </a:p>
        </p:txBody>
      </p:sp>
      <p:sp>
        <p:nvSpPr>
          <p:cNvPr id="5" name="Footer Placeholder 4">
            <a:extLst>
              <a:ext uri="{FF2B5EF4-FFF2-40B4-BE49-F238E27FC236}">
                <a16:creationId xmlns:a16="http://schemas.microsoft.com/office/drawing/2014/main" id="{66C9C303-02CE-4402-BA3F-6277C5D2CC6E}"/>
              </a:ext>
            </a:extLst>
          </p:cNvPr>
          <p:cNvSpPr>
            <a:spLocks noGrp="1"/>
          </p:cNvSpPr>
          <p:nvPr>
            <p:ph type="ftr" sz="quarter" idx="11"/>
          </p:nvPr>
        </p:nvSpPr>
        <p:spPr/>
        <p:txBody>
          <a:bodyPr/>
          <a:lstStyle/>
          <a:p>
            <a:r>
              <a:rPr lang="en-US" dirty="0"/>
              <a:t>© FisherBroyles UK, LLP </a:t>
            </a:r>
            <a:fld id="{A2893C84-A3F9-4A95-AD0C-0C12E4FBAFAE}" type="datetimeyyyy">
              <a:rPr lang="en-US"/>
              <a:t>2022</a:t>
            </a:fld>
            <a:endParaRPr lang="en-US" dirty="0"/>
          </a:p>
        </p:txBody>
      </p:sp>
      <p:sp>
        <p:nvSpPr>
          <p:cNvPr id="6" name="Slide Number Placeholder 5">
            <a:extLst>
              <a:ext uri="{FF2B5EF4-FFF2-40B4-BE49-F238E27FC236}">
                <a16:creationId xmlns:a16="http://schemas.microsoft.com/office/drawing/2014/main" id="{C892218F-B11C-4F60-A350-74843D6707D9}"/>
              </a:ext>
            </a:extLst>
          </p:cNvPr>
          <p:cNvSpPr>
            <a:spLocks noGrp="1"/>
          </p:cNvSpPr>
          <p:nvPr>
            <p:ph type="sldNum" sz="quarter" idx="12"/>
          </p:nvPr>
        </p:nvSpPr>
        <p:spPr/>
        <p:txBody>
          <a:bodyPr/>
          <a:lstStyle/>
          <a:p>
            <a:fld id="{3D5C08C8-DABF-4E5A-B8D3-DBBF99B1B74E}" type="slidenum">
              <a:rPr lang="en-US" smtClean="0"/>
              <a:pPr/>
              <a:t>10</a:t>
            </a:fld>
            <a:endParaRPr lang="en-US"/>
          </a:p>
        </p:txBody>
      </p:sp>
      <p:sp>
        <p:nvSpPr>
          <p:cNvPr id="7" name="Text Placeholder 9">
            <a:extLst>
              <a:ext uri="{FF2B5EF4-FFF2-40B4-BE49-F238E27FC236}">
                <a16:creationId xmlns:a16="http://schemas.microsoft.com/office/drawing/2014/main" id="{6791166B-EAD4-4A57-B32C-946E87B6D2E2}"/>
              </a:ext>
            </a:extLst>
          </p:cNvPr>
          <p:cNvSpPr>
            <a:spLocks noGrp="1"/>
          </p:cNvSpPr>
          <p:nvPr>
            <p:ph type="body" sz="quarter" idx="14"/>
          </p:nvPr>
        </p:nvSpPr>
        <p:spPr>
          <a:xfrm>
            <a:off x="354011" y="142871"/>
            <a:ext cx="9196390" cy="615886"/>
          </a:xfrm>
        </p:spPr>
        <p:txBody>
          <a:bodyPr>
            <a:noAutofit/>
          </a:bodyPr>
          <a:lstStyle/>
          <a:p>
            <a:r>
              <a:rPr lang="en-GB" sz="4000" b="0" dirty="0"/>
              <a:t>Fisher Broyles spring newsletter </a:t>
            </a:r>
          </a:p>
        </p:txBody>
      </p:sp>
    </p:spTree>
    <p:extLst>
      <p:ext uri="{BB962C8B-B14F-4D97-AF65-F5344CB8AC3E}">
        <p14:creationId xmlns:p14="http://schemas.microsoft.com/office/powerpoint/2010/main" val="1609478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ACCA40-039D-4594-8AD5-291B97157F8A}"/>
              </a:ext>
            </a:extLst>
          </p:cNvPr>
          <p:cNvSpPr>
            <a:spLocks noGrp="1"/>
          </p:cNvSpPr>
          <p:nvPr>
            <p:ph type="body" sz="quarter" idx="13"/>
          </p:nvPr>
        </p:nvSpPr>
        <p:spPr>
          <a:xfrm>
            <a:off x="257173" y="976184"/>
            <a:ext cx="9196390" cy="5247448"/>
          </a:xfrm>
        </p:spPr>
        <p:txBody>
          <a:bodyPr>
            <a:normAutofit fontScale="62500" lnSpcReduction="20000"/>
          </a:bodyPr>
          <a:lstStyle/>
          <a:p>
            <a:r>
              <a:rPr lang="en-GB" b="1" dirty="0"/>
              <a:t>What not to report</a:t>
            </a:r>
          </a:p>
          <a:p>
            <a:pPr marL="457200" indent="-457200" algn="just">
              <a:lnSpc>
                <a:spcPct val="120000"/>
              </a:lnSpc>
              <a:buClr>
                <a:srgbClr val="215CA9"/>
              </a:buClr>
              <a:buFont typeface="Arial" panose="020B0604020202020204" pitchFamily="34" charset="0"/>
              <a:buChar char="•"/>
            </a:pPr>
            <a:r>
              <a:rPr lang="en-GB" dirty="0"/>
              <a:t>Cases of disease or deaths of members of the public, patients, care home residents or service users from COVID-19.</a:t>
            </a:r>
          </a:p>
          <a:p>
            <a:pPr marL="457200" indent="-457200" algn="just">
              <a:lnSpc>
                <a:spcPct val="120000"/>
              </a:lnSpc>
              <a:buClr>
                <a:srgbClr val="215CA9"/>
              </a:buClr>
              <a:buFont typeface="Arial" panose="020B0604020202020204" pitchFamily="34" charset="0"/>
              <a:buChar char="•"/>
            </a:pPr>
            <a:r>
              <a:rPr lang="en-GB" dirty="0"/>
              <a:t>Cases where an employee has infected another employee with coronavirus through general transmission in the workplace.</a:t>
            </a:r>
          </a:p>
          <a:p>
            <a:pPr marL="457200" indent="-457200" algn="just">
              <a:lnSpc>
                <a:spcPct val="120000"/>
              </a:lnSpc>
              <a:buClr>
                <a:srgbClr val="215CA9"/>
              </a:buClr>
              <a:buFont typeface="Arial" panose="020B0604020202020204" pitchFamily="34" charset="0"/>
              <a:buChar char="•"/>
            </a:pPr>
            <a:r>
              <a:rPr lang="en-GB" dirty="0"/>
              <a:t>Cases where a member of the public has infected an employee with coronavirus through general transmission in the workplace, unless infection is likely to have occurred from working in an environment with a person known to have COVID-19, for example in health or social care.</a:t>
            </a:r>
          </a:p>
          <a:p>
            <a:pPr algn="just">
              <a:lnSpc>
                <a:spcPct val="120000"/>
              </a:lnSpc>
            </a:pPr>
            <a:endParaRPr lang="en-GB" sz="200" dirty="0"/>
          </a:p>
          <a:p>
            <a:pPr algn="just">
              <a:lnSpc>
                <a:spcPct val="120000"/>
              </a:lnSpc>
            </a:pPr>
            <a:r>
              <a:rPr lang="en-GB" b="1" dirty="0"/>
              <a:t>What to report</a:t>
            </a:r>
          </a:p>
          <a:p>
            <a:pPr marL="457200" indent="-457200" algn="just">
              <a:lnSpc>
                <a:spcPct val="120000"/>
              </a:lnSpc>
              <a:buClr>
                <a:srgbClr val="215CA9"/>
              </a:buClr>
              <a:buFont typeface="Arial" panose="020B0604020202020204" pitchFamily="34" charset="0"/>
              <a:buChar char="•"/>
            </a:pPr>
            <a:r>
              <a:rPr lang="en-GB" dirty="0"/>
              <a:t>RIDDOR reporting requirements relating to cases of disease, or deaths, from COVID-19 only apply where an employee has been infected with coronavirus through:</a:t>
            </a:r>
          </a:p>
          <a:p>
            <a:pPr marL="1143000" lvl="1" indent="-457200">
              <a:lnSpc>
                <a:spcPct val="120000"/>
              </a:lnSpc>
              <a:buClr>
                <a:srgbClr val="215CA9"/>
              </a:buClr>
              <a:buFont typeface="Courier New" panose="02070309020205020404" pitchFamily="49" charset="0"/>
              <a:buChar char="o"/>
            </a:pPr>
            <a:r>
              <a:rPr lang="en-GB" sz="2800" dirty="0"/>
              <a:t>deliberately working with the virus, such as in a laboratory</a:t>
            </a:r>
          </a:p>
          <a:p>
            <a:pPr marL="1143000" lvl="1" indent="-457200">
              <a:lnSpc>
                <a:spcPct val="120000"/>
              </a:lnSpc>
              <a:buClr>
                <a:srgbClr val="215CA9"/>
              </a:buClr>
              <a:buFont typeface="Courier New" panose="02070309020205020404" pitchFamily="49" charset="0"/>
              <a:buChar char="o"/>
            </a:pPr>
            <a:r>
              <a:rPr lang="en-GB" sz="2800" dirty="0"/>
              <a:t>being incidentally exposed to the virus</a:t>
            </a:r>
          </a:p>
          <a:p>
            <a:pPr marL="1143000" lvl="1" indent="-457200">
              <a:buFont typeface="Courier New" panose="02070309020205020404" pitchFamily="49" charset="0"/>
              <a:buChar char="o"/>
            </a:pPr>
            <a:endParaRPr lang="en-GB" dirty="0"/>
          </a:p>
          <a:p>
            <a:pPr marL="1143000" lvl="1" indent="-457200">
              <a:buFont typeface="Courier New" panose="02070309020205020404" pitchFamily="49" charset="0"/>
              <a:buChar char="o"/>
            </a:pPr>
            <a:endParaRPr lang="en-GB" dirty="0"/>
          </a:p>
          <a:p>
            <a:pPr marL="457200" indent="-4572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C19D203F-A1C3-4C2A-AD9A-D69AA42F3D1A}"/>
              </a:ext>
            </a:extLst>
          </p:cNvPr>
          <p:cNvSpPr>
            <a:spLocks noGrp="1"/>
          </p:cNvSpPr>
          <p:nvPr>
            <p:ph type="dt" sz="half" idx="10"/>
          </p:nvPr>
        </p:nvSpPr>
        <p:spPr/>
        <p:txBody>
          <a:bodyPr/>
          <a:lstStyle/>
          <a:p>
            <a:fld id="{FAF23128-0084-410F-BD01-DD87CF847C7B}" type="datetime1">
              <a:rPr lang="en-GB" sz="1400" smtClean="0"/>
              <a:t>21/04/2022</a:t>
            </a:fld>
            <a:endParaRPr lang="en-US" dirty="0"/>
          </a:p>
        </p:txBody>
      </p:sp>
      <p:sp>
        <p:nvSpPr>
          <p:cNvPr id="6" name="Slide Number Placeholder 5">
            <a:extLst>
              <a:ext uri="{FF2B5EF4-FFF2-40B4-BE49-F238E27FC236}">
                <a16:creationId xmlns:a16="http://schemas.microsoft.com/office/drawing/2014/main" id="{C892218F-B11C-4F60-A350-74843D6707D9}"/>
              </a:ext>
            </a:extLst>
          </p:cNvPr>
          <p:cNvSpPr>
            <a:spLocks noGrp="1"/>
          </p:cNvSpPr>
          <p:nvPr>
            <p:ph type="sldNum" sz="quarter" idx="12"/>
          </p:nvPr>
        </p:nvSpPr>
        <p:spPr/>
        <p:txBody>
          <a:bodyPr/>
          <a:lstStyle/>
          <a:p>
            <a:fld id="{3D5C08C8-DABF-4E5A-B8D3-DBBF99B1B74E}" type="slidenum">
              <a:rPr lang="en-US" smtClean="0"/>
              <a:pPr/>
              <a:t>11</a:t>
            </a:fld>
            <a:endParaRPr lang="en-US"/>
          </a:p>
        </p:txBody>
      </p:sp>
      <p:sp>
        <p:nvSpPr>
          <p:cNvPr id="7" name="Text Placeholder 9">
            <a:extLst>
              <a:ext uri="{FF2B5EF4-FFF2-40B4-BE49-F238E27FC236}">
                <a16:creationId xmlns:a16="http://schemas.microsoft.com/office/drawing/2014/main" id="{6791166B-EAD4-4A57-B32C-946E87B6D2E2}"/>
              </a:ext>
            </a:extLst>
          </p:cNvPr>
          <p:cNvSpPr>
            <a:spLocks noGrp="1"/>
          </p:cNvSpPr>
          <p:nvPr>
            <p:ph type="body" sz="quarter" idx="14"/>
          </p:nvPr>
        </p:nvSpPr>
        <p:spPr>
          <a:xfrm>
            <a:off x="354011" y="142871"/>
            <a:ext cx="9196390" cy="615886"/>
          </a:xfrm>
        </p:spPr>
        <p:txBody>
          <a:bodyPr>
            <a:noAutofit/>
          </a:bodyPr>
          <a:lstStyle/>
          <a:p>
            <a:r>
              <a:rPr lang="en-GB" sz="4000" b="0" dirty="0"/>
              <a:t>RIDDOR reporting of COVID-19</a:t>
            </a:r>
          </a:p>
        </p:txBody>
      </p:sp>
    </p:spTree>
    <p:extLst>
      <p:ext uri="{BB962C8B-B14F-4D97-AF65-F5344CB8AC3E}">
        <p14:creationId xmlns:p14="http://schemas.microsoft.com/office/powerpoint/2010/main" val="412911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192B1E6-7439-4145-B5B7-AE347A27FF28}"/>
              </a:ext>
            </a:extLst>
          </p:cNvPr>
          <p:cNvSpPr>
            <a:spLocks noGrp="1"/>
          </p:cNvSpPr>
          <p:nvPr>
            <p:ph type="sldNum" sz="quarter" idx="12"/>
          </p:nvPr>
        </p:nvSpPr>
        <p:spPr/>
        <p:txBody>
          <a:bodyPr/>
          <a:lstStyle/>
          <a:p>
            <a:fld id="{3D5C08C8-DABF-4E5A-B8D3-DBBF99B1B74E}" type="slidenum">
              <a:rPr lang="en-US" smtClean="0"/>
              <a:pPr/>
              <a:t>12</a:t>
            </a:fld>
            <a:endParaRPr lang="en-US"/>
          </a:p>
        </p:txBody>
      </p:sp>
      <p:sp>
        <p:nvSpPr>
          <p:cNvPr id="5" name="Text Placeholder 4">
            <a:extLst>
              <a:ext uri="{FF2B5EF4-FFF2-40B4-BE49-F238E27FC236}">
                <a16:creationId xmlns:a16="http://schemas.microsoft.com/office/drawing/2014/main" id="{4E6B488A-C770-4129-8DBA-F6302568EA54}"/>
              </a:ext>
            </a:extLst>
          </p:cNvPr>
          <p:cNvSpPr>
            <a:spLocks noGrp="1"/>
          </p:cNvSpPr>
          <p:nvPr>
            <p:ph type="body" sz="quarter" idx="13"/>
          </p:nvPr>
        </p:nvSpPr>
        <p:spPr>
          <a:xfrm>
            <a:off x="354013" y="1460500"/>
            <a:ext cx="9196388" cy="4889504"/>
          </a:xfrm>
        </p:spPr>
        <p:txBody>
          <a:bodyPr>
            <a:normAutofit fontScale="70000" lnSpcReduction="20000"/>
          </a:bodyPr>
          <a:lstStyle/>
          <a:p>
            <a:pPr>
              <a:lnSpc>
                <a:spcPct val="120000"/>
              </a:lnSpc>
            </a:pPr>
            <a:r>
              <a:rPr lang="en-GB" dirty="0"/>
              <a:t>Incidental exposure can occur when working in environments where people are known to have COVID-19, for example in a health or social care setting.</a:t>
            </a:r>
          </a:p>
          <a:p>
            <a:pPr>
              <a:lnSpc>
                <a:spcPct val="120000"/>
              </a:lnSpc>
            </a:pPr>
            <a:endParaRPr lang="en-GB" sz="500" dirty="0"/>
          </a:p>
          <a:p>
            <a:pPr>
              <a:lnSpc>
                <a:spcPct val="120000"/>
              </a:lnSpc>
            </a:pPr>
            <a:r>
              <a:rPr lang="en-GB" dirty="0"/>
              <a:t>You should only make a report under RIDDOR when one of the following circumstances applies:</a:t>
            </a:r>
          </a:p>
          <a:p>
            <a:pPr marL="457200" indent="-457200">
              <a:lnSpc>
                <a:spcPct val="120000"/>
              </a:lnSpc>
              <a:buClr>
                <a:srgbClr val="215CA9"/>
              </a:buClr>
              <a:buFont typeface="Arial" panose="020B0604020202020204" pitchFamily="34" charset="0"/>
              <a:buChar char="•"/>
            </a:pPr>
            <a:r>
              <a:rPr lang="en-GB" dirty="0"/>
              <a:t>an accident or incident at work has, or could have, led to the release or escape of coronavirus (SARS-CoV-2). This must be reported as a dangerous occurrence</a:t>
            </a:r>
          </a:p>
          <a:p>
            <a:pPr marL="457200" indent="-457200">
              <a:lnSpc>
                <a:spcPct val="120000"/>
              </a:lnSpc>
              <a:buClr>
                <a:srgbClr val="215CA9"/>
              </a:buClr>
              <a:buFont typeface="Arial" panose="020B0604020202020204" pitchFamily="34" charset="0"/>
              <a:buChar char="•"/>
            </a:pPr>
            <a:r>
              <a:rPr lang="en-GB" dirty="0"/>
              <a:t>a person at work (a worker) has been diagnosed as having COVID-19 attributed to an occupational exposure to coronavirus through either deliberately working with the virus or being incidentally exposed to it. This must be reported as a case of disease due to exposure to a biological agent</a:t>
            </a:r>
          </a:p>
          <a:p>
            <a:pPr marL="457200" indent="-457200">
              <a:lnSpc>
                <a:spcPct val="120000"/>
              </a:lnSpc>
              <a:buClr>
                <a:srgbClr val="215CA9"/>
              </a:buClr>
              <a:buFont typeface="Arial" panose="020B0604020202020204" pitchFamily="34" charset="0"/>
              <a:buChar char="•"/>
            </a:pPr>
            <a:r>
              <a:rPr lang="en-GB" dirty="0"/>
              <a:t>a worker dies as a result of occupational exposure to coronavirus through either deliberately working with the virus or being incidentally exposed to it. This must be reported as a work-related death due to exposure to a biological agent</a:t>
            </a:r>
          </a:p>
        </p:txBody>
      </p:sp>
      <p:sp>
        <p:nvSpPr>
          <p:cNvPr id="6" name="Text Placeholder 5">
            <a:extLst>
              <a:ext uri="{FF2B5EF4-FFF2-40B4-BE49-F238E27FC236}">
                <a16:creationId xmlns:a16="http://schemas.microsoft.com/office/drawing/2014/main" id="{90333726-C52B-4823-9CE4-CFFB1CF524B1}"/>
              </a:ext>
            </a:extLst>
          </p:cNvPr>
          <p:cNvSpPr>
            <a:spLocks noGrp="1"/>
          </p:cNvSpPr>
          <p:nvPr>
            <p:ph type="body" sz="quarter" idx="14"/>
          </p:nvPr>
        </p:nvSpPr>
        <p:spPr>
          <a:xfrm>
            <a:off x="354013" y="1028700"/>
            <a:ext cx="9196390" cy="431800"/>
          </a:xfrm>
        </p:spPr>
        <p:txBody>
          <a:bodyPr>
            <a:normAutofit/>
          </a:bodyPr>
          <a:lstStyle/>
          <a:p>
            <a:r>
              <a:rPr lang="en-GB" sz="2200" dirty="0"/>
              <a:t>When to report</a:t>
            </a:r>
          </a:p>
        </p:txBody>
      </p:sp>
      <p:sp>
        <p:nvSpPr>
          <p:cNvPr id="7" name="Text Placeholder 9">
            <a:extLst>
              <a:ext uri="{FF2B5EF4-FFF2-40B4-BE49-F238E27FC236}">
                <a16:creationId xmlns:a16="http://schemas.microsoft.com/office/drawing/2014/main" id="{5989078D-9630-4848-AB23-E95F533BE923}"/>
              </a:ext>
            </a:extLst>
          </p:cNvPr>
          <p:cNvSpPr txBox="1">
            <a:spLocks/>
          </p:cNvSpPr>
          <p:nvPr/>
        </p:nvSpPr>
        <p:spPr>
          <a:xfrm>
            <a:off x="354011" y="142871"/>
            <a:ext cx="9196390" cy="6158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b="0"/>
              <a:t>RIDDOR reporting of COVID-19</a:t>
            </a:r>
            <a:endParaRPr lang="en-GB" sz="4000" b="0" dirty="0"/>
          </a:p>
        </p:txBody>
      </p:sp>
      <p:sp>
        <p:nvSpPr>
          <p:cNvPr id="8" name="Date Placeholder 3">
            <a:extLst>
              <a:ext uri="{FF2B5EF4-FFF2-40B4-BE49-F238E27FC236}">
                <a16:creationId xmlns:a16="http://schemas.microsoft.com/office/drawing/2014/main" id="{3E34F6F9-6BE5-449E-A673-482B66D27C4C}"/>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Tree>
    <p:extLst>
      <p:ext uri="{BB962C8B-B14F-4D97-AF65-F5344CB8AC3E}">
        <p14:creationId xmlns:p14="http://schemas.microsoft.com/office/powerpoint/2010/main" val="1803572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ACCA40-039D-4594-8AD5-291B97157F8A}"/>
              </a:ext>
            </a:extLst>
          </p:cNvPr>
          <p:cNvSpPr>
            <a:spLocks noGrp="1"/>
          </p:cNvSpPr>
          <p:nvPr>
            <p:ph type="body" sz="quarter" idx="13"/>
          </p:nvPr>
        </p:nvSpPr>
        <p:spPr>
          <a:xfrm>
            <a:off x="354013" y="1066800"/>
            <a:ext cx="9196390" cy="5283204"/>
          </a:xfrm>
        </p:spPr>
        <p:txBody>
          <a:bodyPr>
            <a:normAutofit fontScale="40000" lnSpcReduction="20000"/>
          </a:bodyPr>
          <a:lstStyle/>
          <a:p>
            <a:pPr marL="457200" indent="-457200" algn="just">
              <a:lnSpc>
                <a:spcPct val="120000"/>
              </a:lnSpc>
              <a:buClr>
                <a:srgbClr val="215CA9"/>
              </a:buClr>
              <a:buFont typeface="Arial" panose="020B0604020202020204" pitchFamily="34" charset="0"/>
              <a:buChar char="•"/>
            </a:pPr>
            <a:r>
              <a:rPr lang="en-GB" sz="4800" dirty="0"/>
              <a:t>On 6 April 2022 The Personal Protective Equipment at Work (Amendment) Regulations 2022 (PPER 2022) came into force. They amend the 1992 Regulations (PPER 1992).</a:t>
            </a:r>
          </a:p>
          <a:p>
            <a:pPr marL="457200" indent="-457200" algn="just">
              <a:lnSpc>
                <a:spcPct val="120000"/>
              </a:lnSpc>
              <a:buClr>
                <a:srgbClr val="215CA9"/>
              </a:buClr>
              <a:buFont typeface="Arial" panose="020B0604020202020204" pitchFamily="34" charset="0"/>
              <a:buChar char="•"/>
            </a:pPr>
            <a:r>
              <a:rPr lang="en-GB" sz="4800" dirty="0"/>
              <a:t>Duties unchanged but extended.</a:t>
            </a:r>
          </a:p>
          <a:p>
            <a:pPr marL="457200" indent="-457200" algn="just">
              <a:lnSpc>
                <a:spcPct val="120000"/>
              </a:lnSpc>
              <a:buClr>
                <a:srgbClr val="215CA9"/>
              </a:buClr>
              <a:buFont typeface="Arial" panose="020B0604020202020204" pitchFamily="34" charset="0"/>
              <a:buChar char="•"/>
            </a:pPr>
            <a:r>
              <a:rPr lang="en-GB" sz="4800" dirty="0"/>
              <a:t>The types of duties and responsibilities on employers and employees under PPER 1992 remain unchanged but now extend to limb (b) workers, as defined in PPER 2022.</a:t>
            </a:r>
          </a:p>
          <a:p>
            <a:pPr marL="457200" indent="-457200" algn="just">
              <a:lnSpc>
                <a:spcPct val="120000"/>
              </a:lnSpc>
              <a:buClr>
                <a:srgbClr val="215CA9"/>
              </a:buClr>
              <a:buFont typeface="Arial" panose="020B0604020202020204" pitchFamily="34" charset="0"/>
              <a:buChar char="•"/>
            </a:pPr>
            <a:r>
              <a:rPr lang="en-GB" sz="4800" dirty="0"/>
              <a:t>If PPE is required, employers must ensure their workers have sufficient information, instruction and training on the use of PPE.</a:t>
            </a:r>
          </a:p>
          <a:p>
            <a:pPr marL="457200" indent="-457200" algn="just">
              <a:lnSpc>
                <a:spcPct val="120000"/>
              </a:lnSpc>
              <a:buClr>
                <a:srgbClr val="215CA9"/>
              </a:buClr>
              <a:buFont typeface="Arial" panose="020B0604020202020204" pitchFamily="34" charset="0"/>
              <a:buChar char="•"/>
            </a:pPr>
            <a:r>
              <a:rPr lang="en-GB" sz="4800" dirty="0"/>
              <a:t>A limb (b) worker now has a duty to use the PPE in accordance with their training and instruction, and ensure it is returned to the storage area provided by their employer.</a:t>
            </a:r>
          </a:p>
          <a:p>
            <a:pPr marL="457200" indent="-457200" algn="just">
              <a:lnSpc>
                <a:spcPct val="120000"/>
              </a:lnSpc>
              <a:buClr>
                <a:srgbClr val="215CA9"/>
              </a:buClr>
              <a:buFont typeface="Arial" panose="020B0604020202020204" pitchFamily="34" charset="0"/>
              <a:buChar char="•"/>
            </a:pPr>
            <a:r>
              <a:rPr lang="en-GB" sz="4800" b="0" i="0" dirty="0">
                <a:effectLst/>
              </a:rPr>
              <a:t>The PPE provided must be compatible, maintained and correctly stored. All workers must use the PPE properly following training and instruction in its use from their employer. If the PPE you provide is lost or becomes defective, your worker should report that to you.</a:t>
            </a:r>
            <a:endParaRPr lang="en-GB" sz="4800" dirty="0"/>
          </a:p>
          <a:p>
            <a:pPr marL="457200" indent="-4572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C19D203F-A1C3-4C2A-AD9A-D69AA42F3D1A}"/>
              </a:ext>
            </a:extLst>
          </p:cNvPr>
          <p:cNvSpPr>
            <a:spLocks noGrp="1"/>
          </p:cNvSpPr>
          <p:nvPr>
            <p:ph type="dt" sz="half" idx="10"/>
          </p:nvPr>
        </p:nvSpPr>
        <p:spPr/>
        <p:txBody>
          <a:bodyPr/>
          <a:lstStyle/>
          <a:p>
            <a:fld id="{FAF23128-0084-410F-BD01-DD87CF847C7B}" type="datetime1">
              <a:rPr lang="en-GB" sz="1400" smtClean="0"/>
              <a:t>21/04/2022</a:t>
            </a:fld>
            <a:endParaRPr lang="en-US" dirty="0"/>
          </a:p>
        </p:txBody>
      </p:sp>
      <p:sp>
        <p:nvSpPr>
          <p:cNvPr id="6" name="Slide Number Placeholder 5">
            <a:extLst>
              <a:ext uri="{FF2B5EF4-FFF2-40B4-BE49-F238E27FC236}">
                <a16:creationId xmlns:a16="http://schemas.microsoft.com/office/drawing/2014/main" id="{C892218F-B11C-4F60-A350-74843D6707D9}"/>
              </a:ext>
            </a:extLst>
          </p:cNvPr>
          <p:cNvSpPr>
            <a:spLocks noGrp="1"/>
          </p:cNvSpPr>
          <p:nvPr>
            <p:ph type="sldNum" sz="quarter" idx="12"/>
          </p:nvPr>
        </p:nvSpPr>
        <p:spPr/>
        <p:txBody>
          <a:bodyPr/>
          <a:lstStyle/>
          <a:p>
            <a:fld id="{3D5C08C8-DABF-4E5A-B8D3-DBBF99B1B74E}" type="slidenum">
              <a:rPr lang="en-US" smtClean="0"/>
              <a:pPr/>
              <a:t>13</a:t>
            </a:fld>
            <a:endParaRPr lang="en-US"/>
          </a:p>
        </p:txBody>
      </p:sp>
      <p:sp>
        <p:nvSpPr>
          <p:cNvPr id="7" name="Text Placeholder 9">
            <a:extLst>
              <a:ext uri="{FF2B5EF4-FFF2-40B4-BE49-F238E27FC236}">
                <a16:creationId xmlns:a16="http://schemas.microsoft.com/office/drawing/2014/main" id="{6791166B-EAD4-4A57-B32C-946E87B6D2E2}"/>
              </a:ext>
            </a:extLst>
          </p:cNvPr>
          <p:cNvSpPr>
            <a:spLocks noGrp="1"/>
          </p:cNvSpPr>
          <p:nvPr>
            <p:ph type="body" sz="quarter" idx="14"/>
          </p:nvPr>
        </p:nvSpPr>
        <p:spPr>
          <a:xfrm>
            <a:off x="354011" y="142871"/>
            <a:ext cx="9196390" cy="615886"/>
          </a:xfrm>
        </p:spPr>
        <p:txBody>
          <a:bodyPr>
            <a:noAutofit/>
          </a:bodyPr>
          <a:lstStyle/>
          <a:p>
            <a:r>
              <a:rPr lang="en-GB" sz="4000" b="0" dirty="0"/>
              <a:t>PPE at work regulations have changed</a:t>
            </a:r>
          </a:p>
        </p:txBody>
      </p:sp>
    </p:spTree>
    <p:extLst>
      <p:ext uri="{BB962C8B-B14F-4D97-AF65-F5344CB8AC3E}">
        <p14:creationId xmlns:p14="http://schemas.microsoft.com/office/powerpoint/2010/main" val="3611649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38BC7A-00CF-443E-AA8F-69FB07891905}"/>
              </a:ext>
            </a:extLst>
          </p:cNvPr>
          <p:cNvSpPr>
            <a:spLocks noGrp="1"/>
          </p:cNvSpPr>
          <p:nvPr>
            <p:ph type="sldNum" sz="quarter" idx="12"/>
          </p:nvPr>
        </p:nvSpPr>
        <p:spPr/>
        <p:txBody>
          <a:bodyPr/>
          <a:lstStyle/>
          <a:p>
            <a:fld id="{3D5C08C8-DABF-4E5A-B8D3-DBBF99B1B74E}" type="slidenum">
              <a:rPr lang="en-US" smtClean="0"/>
              <a:pPr/>
              <a:t>14</a:t>
            </a:fld>
            <a:endParaRPr lang="en-US"/>
          </a:p>
        </p:txBody>
      </p:sp>
      <p:sp>
        <p:nvSpPr>
          <p:cNvPr id="5" name="Text Placeholder 4">
            <a:extLst>
              <a:ext uri="{FF2B5EF4-FFF2-40B4-BE49-F238E27FC236}">
                <a16:creationId xmlns:a16="http://schemas.microsoft.com/office/drawing/2014/main" id="{83E70937-40B9-4979-947D-141C9C4EBA54}"/>
              </a:ext>
            </a:extLst>
          </p:cNvPr>
          <p:cNvSpPr>
            <a:spLocks noGrp="1"/>
          </p:cNvSpPr>
          <p:nvPr>
            <p:ph type="body" sz="quarter" idx="13"/>
          </p:nvPr>
        </p:nvSpPr>
        <p:spPr>
          <a:xfrm>
            <a:off x="354011" y="1028338"/>
            <a:ext cx="9196390" cy="5198098"/>
          </a:xfrm>
        </p:spPr>
        <p:txBody>
          <a:bodyPr>
            <a:normAutofit fontScale="77500" lnSpcReduction="20000"/>
          </a:bodyPr>
          <a:lstStyle/>
          <a:p>
            <a:pPr marL="457200" indent="-457200" algn="just">
              <a:lnSpc>
                <a:spcPct val="120000"/>
              </a:lnSpc>
              <a:buClr>
                <a:srgbClr val="215CA9"/>
              </a:buClr>
              <a:buFont typeface="Arial" panose="020B0604020202020204" pitchFamily="34" charset="0"/>
              <a:buChar char="•"/>
            </a:pPr>
            <a:r>
              <a:rPr lang="en-GB" dirty="0"/>
              <a:t>The PPE regulation changes in PPER 2022 are centred around a definition of ‘worker’ that replaces the old terminology of ‘employee’ used in the 1992 regulations.</a:t>
            </a:r>
          </a:p>
          <a:p>
            <a:pPr marL="457200" indent="-457200" algn="just">
              <a:lnSpc>
                <a:spcPct val="120000"/>
              </a:lnSpc>
              <a:buClr>
                <a:srgbClr val="215CA9"/>
              </a:buClr>
              <a:buFont typeface="Arial" panose="020B0604020202020204" pitchFamily="34" charset="0"/>
              <a:buChar char="•"/>
            </a:pPr>
            <a:r>
              <a:rPr lang="en-GB" dirty="0"/>
              <a:t>This means that the duties for employers have not changed for those on a direct contract of employment. However, due to the changes within the PPER 2022, more people may now fall into the category of ‘worker’ and so those contracting or engaging them to complete works on a personal basis may be required to provide PPE and training on the use of that PPE.</a:t>
            </a:r>
          </a:p>
          <a:p>
            <a:pPr marL="457200" indent="-457200" algn="just">
              <a:lnSpc>
                <a:spcPct val="120000"/>
              </a:lnSpc>
              <a:buClr>
                <a:srgbClr val="215CA9"/>
              </a:buClr>
              <a:buFont typeface="Arial" panose="020B0604020202020204" pitchFamily="34" charset="0"/>
              <a:buChar char="•"/>
            </a:pPr>
            <a:r>
              <a:rPr lang="en-GB" dirty="0"/>
              <a:t>For those who are genuinely self-employed, there’s no requirement for the person contracting the work to provide them with PPE.</a:t>
            </a:r>
          </a:p>
          <a:p>
            <a:pPr marL="457200" indent="-457200" algn="just">
              <a:lnSpc>
                <a:spcPct val="120000"/>
              </a:lnSpc>
              <a:buClr>
                <a:srgbClr val="215CA9"/>
              </a:buClr>
              <a:buFont typeface="Arial" panose="020B0604020202020204" pitchFamily="34" charset="0"/>
              <a:buChar char="•"/>
            </a:pPr>
            <a:r>
              <a:rPr lang="en-GB" dirty="0"/>
              <a:t>In summary, all workers (including employees and those who previously were regarded as ‘casual’ and similar terms) must now be provided with PPE and trained on using that PPE, unless they are genuinely self-employed.</a:t>
            </a:r>
          </a:p>
        </p:txBody>
      </p:sp>
      <p:sp>
        <p:nvSpPr>
          <p:cNvPr id="6" name="Text Placeholder 5">
            <a:extLst>
              <a:ext uri="{FF2B5EF4-FFF2-40B4-BE49-F238E27FC236}">
                <a16:creationId xmlns:a16="http://schemas.microsoft.com/office/drawing/2014/main" id="{54BF701D-3A07-401A-90C4-3949620CC866}"/>
              </a:ext>
            </a:extLst>
          </p:cNvPr>
          <p:cNvSpPr>
            <a:spLocks noGrp="1"/>
          </p:cNvSpPr>
          <p:nvPr>
            <p:ph type="body" sz="quarter" idx="14"/>
          </p:nvPr>
        </p:nvSpPr>
        <p:spPr/>
        <p:txBody>
          <a:bodyPr>
            <a:noAutofit/>
          </a:bodyPr>
          <a:lstStyle/>
          <a:p>
            <a:r>
              <a:rPr lang="en-GB" b="0" dirty="0"/>
              <a:t>What do these PPE changes mean for you?</a:t>
            </a:r>
          </a:p>
        </p:txBody>
      </p:sp>
      <p:sp>
        <p:nvSpPr>
          <p:cNvPr id="7" name="Date Placeholder 3">
            <a:extLst>
              <a:ext uri="{FF2B5EF4-FFF2-40B4-BE49-F238E27FC236}">
                <a16:creationId xmlns:a16="http://schemas.microsoft.com/office/drawing/2014/main" id="{19E079D4-D254-43A8-BE84-19FBBD3B6C72}"/>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Tree>
    <p:extLst>
      <p:ext uri="{BB962C8B-B14F-4D97-AF65-F5344CB8AC3E}">
        <p14:creationId xmlns:p14="http://schemas.microsoft.com/office/powerpoint/2010/main" val="2755502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ACCA40-039D-4594-8AD5-291B97157F8A}"/>
              </a:ext>
            </a:extLst>
          </p:cNvPr>
          <p:cNvSpPr>
            <a:spLocks noGrp="1"/>
          </p:cNvSpPr>
          <p:nvPr>
            <p:ph type="body" sz="quarter" idx="13"/>
          </p:nvPr>
        </p:nvSpPr>
        <p:spPr>
          <a:xfrm>
            <a:off x="354805" y="930239"/>
            <a:ext cx="9196390" cy="5238754"/>
          </a:xfrm>
        </p:spPr>
        <p:txBody>
          <a:bodyPr>
            <a:noAutofit/>
          </a:bodyPr>
          <a:lstStyle/>
          <a:p>
            <a:pPr algn="just">
              <a:lnSpc>
                <a:spcPct val="120000"/>
              </a:lnSpc>
            </a:pPr>
            <a:r>
              <a:rPr lang="en-GB" sz="1900" dirty="0"/>
              <a:t>Facts:</a:t>
            </a:r>
          </a:p>
          <a:p>
            <a:pPr marL="457200" indent="-457200" algn="just">
              <a:lnSpc>
                <a:spcPct val="120000"/>
              </a:lnSpc>
              <a:buClr>
                <a:srgbClr val="215CA9"/>
              </a:buClr>
              <a:buFont typeface="Arial" panose="020B0604020202020204" pitchFamily="34" charset="0"/>
              <a:buChar char="•"/>
            </a:pPr>
            <a:r>
              <a:rPr lang="en-GB" sz="1900" dirty="0"/>
              <a:t>In April 2017 Mr Clegg was admitted as a resident of </a:t>
            </a:r>
            <a:r>
              <a:rPr lang="en-GB" sz="1900" dirty="0" err="1"/>
              <a:t>Fordinbridge</a:t>
            </a:r>
            <a:r>
              <a:rPr lang="en-GB" sz="1900" dirty="0"/>
              <a:t> Care Home, one of Sentinel’s five homes. </a:t>
            </a:r>
          </a:p>
          <a:p>
            <a:pPr marL="457200" indent="-457200" algn="just">
              <a:lnSpc>
                <a:spcPct val="120000"/>
              </a:lnSpc>
              <a:buClr>
                <a:srgbClr val="215CA9"/>
              </a:buClr>
              <a:buFont typeface="Arial" panose="020B0604020202020204" pitchFamily="34" charset="0"/>
              <a:buChar char="•"/>
            </a:pPr>
            <a:r>
              <a:rPr lang="en-GB" sz="1900" dirty="0"/>
              <a:t>Six months later, Mr Clegg, sadly died in hospital from Legionella Pneumonia, a complication arising from exposure to Legionella bacteria.</a:t>
            </a:r>
          </a:p>
          <a:p>
            <a:pPr marL="457200" indent="-457200" algn="just">
              <a:lnSpc>
                <a:spcPct val="120000"/>
              </a:lnSpc>
              <a:buClr>
                <a:srgbClr val="215CA9"/>
              </a:buClr>
              <a:buFont typeface="Arial" panose="020B0604020202020204" pitchFamily="34" charset="0"/>
              <a:buChar char="•"/>
            </a:pPr>
            <a:r>
              <a:rPr lang="en-GB" sz="1900" dirty="0"/>
              <a:t>Coroners’ inquest conducted following Mr Clegg’s death concluded that he had contracted the Legionella bacteria at </a:t>
            </a:r>
            <a:r>
              <a:rPr lang="en-GB" sz="1900" dirty="0" err="1"/>
              <a:t>Fordinbridge</a:t>
            </a:r>
            <a:r>
              <a:rPr lang="en-GB" sz="1900" dirty="0"/>
              <a:t>.</a:t>
            </a:r>
          </a:p>
          <a:p>
            <a:pPr marL="457200" indent="-457200" algn="just">
              <a:lnSpc>
                <a:spcPct val="120000"/>
              </a:lnSpc>
              <a:buClr>
                <a:srgbClr val="215CA9"/>
              </a:buClr>
              <a:buFont typeface="Arial" panose="020B0604020202020204" pitchFamily="34" charset="0"/>
              <a:buChar char="•"/>
            </a:pPr>
            <a:r>
              <a:rPr lang="en-GB" sz="1900" dirty="0"/>
              <a:t>The Care Quality Commission launched a criminal investigation into Sentinel Health Care, resulting in the company pleading guilty to two charges under the Health and Social Care Act 2008 (Regulated Activities) Regulations 2014.</a:t>
            </a:r>
          </a:p>
          <a:p>
            <a:pPr algn="just">
              <a:lnSpc>
                <a:spcPct val="120000"/>
              </a:lnSpc>
            </a:pPr>
            <a:r>
              <a:rPr lang="en-GB" sz="1900" dirty="0"/>
              <a:t>Held: </a:t>
            </a:r>
          </a:p>
          <a:p>
            <a:pPr marL="457200" indent="-457200" algn="just">
              <a:lnSpc>
                <a:spcPct val="120000"/>
              </a:lnSpc>
              <a:buClr>
                <a:srgbClr val="215CA9"/>
              </a:buClr>
              <a:buFont typeface="Arial" panose="020B0604020202020204" pitchFamily="34" charset="0"/>
              <a:buChar char="•"/>
            </a:pPr>
            <a:r>
              <a:rPr lang="en-GB" sz="1900" dirty="0"/>
              <a:t>Sentinel had failed in respect of Regulation 22(2)(a) and (b), the company was fined £150,000 and ordered to pay £17,500 in prosecution costs and a £170 victim surcharge.</a:t>
            </a:r>
            <a:endParaRPr lang="en-US" sz="1900" dirty="0"/>
          </a:p>
        </p:txBody>
      </p:sp>
      <p:sp>
        <p:nvSpPr>
          <p:cNvPr id="4" name="Date Placeholder 3">
            <a:extLst>
              <a:ext uri="{FF2B5EF4-FFF2-40B4-BE49-F238E27FC236}">
                <a16:creationId xmlns:a16="http://schemas.microsoft.com/office/drawing/2014/main" id="{C19D203F-A1C3-4C2A-AD9A-D69AA42F3D1A}"/>
              </a:ext>
            </a:extLst>
          </p:cNvPr>
          <p:cNvSpPr>
            <a:spLocks noGrp="1"/>
          </p:cNvSpPr>
          <p:nvPr>
            <p:ph type="dt" sz="half" idx="10"/>
          </p:nvPr>
        </p:nvSpPr>
        <p:spPr/>
        <p:txBody>
          <a:bodyPr/>
          <a:lstStyle/>
          <a:p>
            <a:fld id="{FAF23128-0084-410F-BD01-DD87CF847C7B}" type="datetime1">
              <a:rPr lang="en-GB" sz="1400" smtClean="0"/>
              <a:t>21/04/2022</a:t>
            </a:fld>
            <a:endParaRPr lang="en-US" dirty="0"/>
          </a:p>
        </p:txBody>
      </p:sp>
      <p:sp>
        <p:nvSpPr>
          <p:cNvPr id="6" name="Slide Number Placeholder 5">
            <a:extLst>
              <a:ext uri="{FF2B5EF4-FFF2-40B4-BE49-F238E27FC236}">
                <a16:creationId xmlns:a16="http://schemas.microsoft.com/office/drawing/2014/main" id="{C892218F-B11C-4F60-A350-74843D6707D9}"/>
              </a:ext>
            </a:extLst>
          </p:cNvPr>
          <p:cNvSpPr>
            <a:spLocks noGrp="1"/>
          </p:cNvSpPr>
          <p:nvPr>
            <p:ph type="sldNum" sz="quarter" idx="12"/>
          </p:nvPr>
        </p:nvSpPr>
        <p:spPr/>
        <p:txBody>
          <a:bodyPr/>
          <a:lstStyle/>
          <a:p>
            <a:fld id="{3D5C08C8-DABF-4E5A-B8D3-DBBF99B1B74E}" type="slidenum">
              <a:rPr lang="en-US" smtClean="0"/>
              <a:pPr/>
              <a:t>15</a:t>
            </a:fld>
            <a:endParaRPr lang="en-US"/>
          </a:p>
        </p:txBody>
      </p:sp>
      <p:sp>
        <p:nvSpPr>
          <p:cNvPr id="7" name="Text Placeholder 9">
            <a:extLst>
              <a:ext uri="{FF2B5EF4-FFF2-40B4-BE49-F238E27FC236}">
                <a16:creationId xmlns:a16="http://schemas.microsoft.com/office/drawing/2014/main" id="{6791166B-EAD4-4A57-B32C-946E87B6D2E2}"/>
              </a:ext>
            </a:extLst>
          </p:cNvPr>
          <p:cNvSpPr>
            <a:spLocks noGrp="1"/>
          </p:cNvSpPr>
          <p:nvPr>
            <p:ph type="body" sz="quarter" idx="14"/>
          </p:nvPr>
        </p:nvSpPr>
        <p:spPr>
          <a:xfrm>
            <a:off x="0" y="133342"/>
            <a:ext cx="10038080" cy="615886"/>
          </a:xfrm>
        </p:spPr>
        <p:txBody>
          <a:bodyPr>
            <a:noAutofit/>
          </a:bodyPr>
          <a:lstStyle/>
          <a:p>
            <a:r>
              <a:rPr lang="en-GB" sz="3500" b="0" dirty="0"/>
              <a:t>Sentinel Health Care Ltd fined £167k for H&amp;S breaches</a:t>
            </a:r>
          </a:p>
        </p:txBody>
      </p:sp>
    </p:spTree>
    <p:extLst>
      <p:ext uri="{BB962C8B-B14F-4D97-AF65-F5344CB8AC3E}">
        <p14:creationId xmlns:p14="http://schemas.microsoft.com/office/powerpoint/2010/main" val="3497188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0B4BE4-A9FE-4CAF-9CBE-14099A7B320B}"/>
              </a:ext>
            </a:extLst>
          </p:cNvPr>
          <p:cNvSpPr>
            <a:spLocks noGrp="1"/>
          </p:cNvSpPr>
          <p:nvPr>
            <p:ph type="sldNum" sz="quarter" idx="12"/>
          </p:nvPr>
        </p:nvSpPr>
        <p:spPr/>
        <p:txBody>
          <a:bodyPr/>
          <a:lstStyle/>
          <a:p>
            <a:fld id="{3D5C08C8-DABF-4E5A-B8D3-DBBF99B1B74E}" type="slidenum">
              <a:rPr lang="en-US" smtClean="0"/>
              <a:pPr/>
              <a:t>16</a:t>
            </a:fld>
            <a:endParaRPr lang="en-US"/>
          </a:p>
        </p:txBody>
      </p:sp>
      <p:sp>
        <p:nvSpPr>
          <p:cNvPr id="5" name="Text Placeholder 4">
            <a:extLst>
              <a:ext uri="{FF2B5EF4-FFF2-40B4-BE49-F238E27FC236}">
                <a16:creationId xmlns:a16="http://schemas.microsoft.com/office/drawing/2014/main" id="{50EB5B10-E69F-427F-8391-51F2591444BE}"/>
              </a:ext>
            </a:extLst>
          </p:cNvPr>
          <p:cNvSpPr>
            <a:spLocks noGrp="1"/>
          </p:cNvSpPr>
          <p:nvPr>
            <p:ph type="body" sz="quarter" idx="13"/>
          </p:nvPr>
        </p:nvSpPr>
        <p:spPr>
          <a:xfrm>
            <a:off x="354011" y="909452"/>
            <a:ext cx="9196391" cy="5039096"/>
          </a:xfrm>
        </p:spPr>
        <p:txBody>
          <a:bodyPr>
            <a:noAutofit/>
          </a:bodyPr>
          <a:lstStyle/>
          <a:p>
            <a:pPr algn="just"/>
            <a:r>
              <a:rPr lang="en-GB" sz="1800" dirty="0"/>
              <a:t>An NHS trust has been fined more than £300,000 after five elderly patients died from falls.</a:t>
            </a:r>
          </a:p>
          <a:p>
            <a:pPr algn="just"/>
            <a:endParaRPr lang="en-GB" sz="100" dirty="0"/>
          </a:p>
          <a:p>
            <a:pPr algn="just"/>
            <a:r>
              <a:rPr lang="en-GB" sz="1800" dirty="0"/>
              <a:t>Facts:</a:t>
            </a:r>
          </a:p>
          <a:p>
            <a:pPr marL="342900" indent="-342900" algn="just">
              <a:buClr>
                <a:srgbClr val="215CA9"/>
              </a:buClr>
              <a:buFont typeface="Arial" panose="020B0604020202020204" pitchFamily="34" charset="0"/>
              <a:buChar char="•"/>
            </a:pPr>
            <a:r>
              <a:rPr lang="en-GB" sz="1800" dirty="0"/>
              <a:t>Shrewsbury and Telford Hospital NHS Trust admitted failing to ensure the safety of the five elderly people following a prosecution brought by the HSE.</a:t>
            </a:r>
          </a:p>
          <a:p>
            <a:pPr marL="342900" indent="-342900" algn="just">
              <a:buClr>
                <a:srgbClr val="215CA9"/>
              </a:buClr>
              <a:buFont typeface="Arial" panose="020B0604020202020204" pitchFamily="34" charset="0"/>
              <a:buChar char="•"/>
            </a:pPr>
            <a:r>
              <a:rPr lang="en-GB" sz="1800" b="0" i="0" dirty="0">
                <a:solidFill>
                  <a:srgbClr val="000000"/>
                </a:solidFill>
                <a:effectLst/>
              </a:rPr>
              <a:t>There was a series of failings at the trust included inadequate assessments of patients and poor information sharing by staff at the point of a shift change was insufficient.</a:t>
            </a:r>
          </a:p>
          <a:p>
            <a:pPr marL="342900" indent="-342900" algn="just">
              <a:buClr>
                <a:srgbClr val="215CA9"/>
              </a:buClr>
              <a:buFont typeface="Arial" panose="020B0604020202020204" pitchFamily="34" charset="0"/>
              <a:buChar char="•"/>
            </a:pPr>
            <a:r>
              <a:rPr lang="en-GB" sz="1800" dirty="0"/>
              <a:t>It is not the first time the trust has been in court for breaching health and safety rules. The trust was fined £50,000 at Shrewsbury Crown Court in 2010 patient fell out of bed at Princess Royal Hospital and died. The trust was prosecuted after an investigation found the hospital had failed to provide the man with a bed rail that would have prevented the fall.</a:t>
            </a:r>
          </a:p>
          <a:p>
            <a:pPr algn="just"/>
            <a:endParaRPr lang="en-GB" sz="100" dirty="0"/>
          </a:p>
          <a:p>
            <a:pPr algn="just"/>
            <a:r>
              <a:rPr lang="en-GB" sz="1800" dirty="0"/>
              <a:t>Held: </a:t>
            </a:r>
          </a:p>
          <a:p>
            <a:pPr marL="457200" indent="-457200" algn="just">
              <a:buClr>
                <a:srgbClr val="215CA9"/>
              </a:buClr>
              <a:buFont typeface="Arial" panose="020B0604020202020204" pitchFamily="34" charset="0"/>
              <a:buChar char="•"/>
            </a:pPr>
            <a:r>
              <a:rPr lang="en-GB" sz="1800" b="0" i="0" dirty="0">
                <a:solidFill>
                  <a:srgbClr val="000000"/>
                </a:solidFill>
                <a:effectLst/>
              </a:rPr>
              <a:t>The court fined the trust £333,333 and ordered the authority to pay costs of £130,000 to the HSE.</a:t>
            </a:r>
          </a:p>
          <a:p>
            <a:pPr marL="457200" indent="-457200" algn="just">
              <a:buClr>
                <a:srgbClr val="215CA9"/>
              </a:buClr>
              <a:buFont typeface="Arial" panose="020B0604020202020204" pitchFamily="34" charset="0"/>
              <a:buChar char="•"/>
            </a:pPr>
            <a:r>
              <a:rPr lang="en-GB" sz="1800" b="0" i="0" dirty="0">
                <a:solidFill>
                  <a:srgbClr val="000000"/>
                </a:solidFill>
                <a:effectLst/>
              </a:rPr>
              <a:t>The judge in the case told hospital bosses that had they been a private company  the starting level for the fine would have been £1m.</a:t>
            </a:r>
          </a:p>
        </p:txBody>
      </p:sp>
      <p:sp>
        <p:nvSpPr>
          <p:cNvPr id="6" name="Text Placeholder 5">
            <a:extLst>
              <a:ext uri="{FF2B5EF4-FFF2-40B4-BE49-F238E27FC236}">
                <a16:creationId xmlns:a16="http://schemas.microsoft.com/office/drawing/2014/main" id="{7AD03AE7-E4AE-4AFD-958F-C64C437B8F72}"/>
              </a:ext>
            </a:extLst>
          </p:cNvPr>
          <p:cNvSpPr>
            <a:spLocks noGrp="1"/>
          </p:cNvSpPr>
          <p:nvPr>
            <p:ph type="body" sz="quarter" idx="14"/>
          </p:nvPr>
        </p:nvSpPr>
        <p:spPr>
          <a:xfrm>
            <a:off x="354011" y="228600"/>
            <a:ext cx="9296616" cy="488092"/>
          </a:xfrm>
        </p:spPr>
        <p:txBody>
          <a:bodyPr>
            <a:normAutofit fontScale="85000" lnSpcReduction="10000"/>
          </a:bodyPr>
          <a:lstStyle/>
          <a:p>
            <a:r>
              <a:rPr lang="en-GB" sz="2800" b="0" dirty="0"/>
              <a:t>NHS trust is fined more than £300,000 following falls in hospital (2017)</a:t>
            </a:r>
          </a:p>
        </p:txBody>
      </p:sp>
      <p:sp>
        <p:nvSpPr>
          <p:cNvPr id="7" name="Date Placeholder 3">
            <a:extLst>
              <a:ext uri="{FF2B5EF4-FFF2-40B4-BE49-F238E27FC236}">
                <a16:creationId xmlns:a16="http://schemas.microsoft.com/office/drawing/2014/main" id="{2A54D950-14C6-4583-BF9A-B9218D0DEC87}"/>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Tree>
    <p:extLst>
      <p:ext uri="{BB962C8B-B14F-4D97-AF65-F5344CB8AC3E}">
        <p14:creationId xmlns:p14="http://schemas.microsoft.com/office/powerpoint/2010/main" val="4277453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9BFC89-DFEB-4D08-BA52-D4BC8B299D55}"/>
              </a:ext>
            </a:extLst>
          </p:cNvPr>
          <p:cNvSpPr>
            <a:spLocks noGrp="1"/>
          </p:cNvSpPr>
          <p:nvPr>
            <p:ph type="sldNum" sz="quarter" idx="12"/>
          </p:nvPr>
        </p:nvSpPr>
        <p:spPr/>
        <p:txBody>
          <a:bodyPr/>
          <a:lstStyle/>
          <a:p>
            <a:fld id="{3D5C08C8-DABF-4E5A-B8D3-DBBF99B1B74E}" type="slidenum">
              <a:rPr lang="en-US" smtClean="0"/>
              <a:pPr/>
              <a:t>17</a:t>
            </a:fld>
            <a:endParaRPr lang="en-US"/>
          </a:p>
        </p:txBody>
      </p:sp>
      <p:sp>
        <p:nvSpPr>
          <p:cNvPr id="5" name="Text Placeholder 4">
            <a:extLst>
              <a:ext uri="{FF2B5EF4-FFF2-40B4-BE49-F238E27FC236}">
                <a16:creationId xmlns:a16="http://schemas.microsoft.com/office/drawing/2014/main" id="{66DBB77A-9715-47C1-AAAF-CA49FE23EDB4}"/>
              </a:ext>
            </a:extLst>
          </p:cNvPr>
          <p:cNvSpPr>
            <a:spLocks noGrp="1"/>
          </p:cNvSpPr>
          <p:nvPr>
            <p:ph type="body" sz="quarter" idx="13"/>
          </p:nvPr>
        </p:nvSpPr>
        <p:spPr>
          <a:xfrm>
            <a:off x="354013" y="1013254"/>
            <a:ext cx="9196390" cy="5082746"/>
          </a:xfrm>
        </p:spPr>
        <p:txBody>
          <a:bodyPr>
            <a:normAutofit fontScale="77500" lnSpcReduction="20000"/>
          </a:bodyPr>
          <a:lstStyle/>
          <a:p>
            <a:pPr>
              <a:lnSpc>
                <a:spcPct val="120000"/>
              </a:lnSpc>
            </a:pPr>
            <a:r>
              <a:rPr lang="en-GB" dirty="0"/>
              <a:t>Facts:</a:t>
            </a:r>
          </a:p>
          <a:p>
            <a:pPr marL="457200" indent="-457200">
              <a:lnSpc>
                <a:spcPct val="120000"/>
              </a:lnSpc>
              <a:buClr>
                <a:srgbClr val="215CA9"/>
              </a:buClr>
              <a:buFont typeface="Arial" panose="020B0604020202020204" pitchFamily="34" charset="0"/>
              <a:buChar char="•"/>
            </a:pPr>
            <a:r>
              <a:rPr lang="en-GB" dirty="0"/>
              <a:t>Furness General Hospital in Barrow, breached health and safety laws leading to the death of a radiographer who died after contracting Covid. </a:t>
            </a:r>
          </a:p>
          <a:p>
            <a:pPr marL="457200" indent="-457200">
              <a:lnSpc>
                <a:spcPct val="120000"/>
              </a:lnSpc>
              <a:buClr>
                <a:srgbClr val="215CA9"/>
              </a:buClr>
              <a:buFont typeface="Arial" panose="020B0604020202020204" pitchFamily="34" charset="0"/>
              <a:buChar char="•"/>
            </a:pPr>
            <a:endParaRPr lang="en-GB" sz="1000" dirty="0"/>
          </a:p>
          <a:p>
            <a:pPr>
              <a:lnSpc>
                <a:spcPct val="120000"/>
              </a:lnSpc>
            </a:pPr>
            <a:r>
              <a:rPr lang="en-GB" dirty="0"/>
              <a:t>Found:</a:t>
            </a:r>
          </a:p>
          <a:p>
            <a:pPr marL="457200" indent="-457200">
              <a:lnSpc>
                <a:spcPct val="120000"/>
              </a:lnSpc>
              <a:buClr>
                <a:srgbClr val="215CA9"/>
              </a:buClr>
              <a:buFont typeface="Arial" panose="020B0604020202020204" pitchFamily="34" charset="0"/>
              <a:buChar char="•"/>
            </a:pPr>
            <a:r>
              <a:rPr lang="en-GB" dirty="0"/>
              <a:t>HSE said the breach concerned the personal protective equipment (PPE) issued to staff by the trust.</a:t>
            </a:r>
          </a:p>
          <a:p>
            <a:pPr marL="457200" indent="-457200">
              <a:lnSpc>
                <a:spcPct val="120000"/>
              </a:lnSpc>
              <a:buClr>
                <a:srgbClr val="215CA9"/>
              </a:buClr>
              <a:buFont typeface="Arial" panose="020B0604020202020204" pitchFamily="34" charset="0"/>
              <a:buChar char="•"/>
            </a:pPr>
            <a:r>
              <a:rPr lang="en-GB" dirty="0"/>
              <a:t>HSE inspectors identified a breach of health and safety law resulting in formal written advice to the trust.</a:t>
            </a:r>
          </a:p>
          <a:p>
            <a:pPr marL="457200" indent="-457200">
              <a:lnSpc>
                <a:spcPct val="120000"/>
              </a:lnSpc>
              <a:buClr>
                <a:srgbClr val="215CA9"/>
              </a:buClr>
              <a:buFont typeface="Arial" panose="020B0604020202020204" pitchFamily="34" charset="0"/>
              <a:buChar char="•"/>
            </a:pPr>
            <a:r>
              <a:rPr lang="en-GB" dirty="0"/>
              <a:t>The investigation identified that not all persons had received adequate face fit testing to ensure that the masks, worn as protective equipment for certain procedures, formed a tight seal to the face.</a:t>
            </a:r>
          </a:p>
          <a:p>
            <a:endParaRPr lang="en-GB" dirty="0"/>
          </a:p>
        </p:txBody>
      </p:sp>
      <p:sp>
        <p:nvSpPr>
          <p:cNvPr id="6" name="Text Placeholder 5">
            <a:extLst>
              <a:ext uri="{FF2B5EF4-FFF2-40B4-BE49-F238E27FC236}">
                <a16:creationId xmlns:a16="http://schemas.microsoft.com/office/drawing/2014/main" id="{C296F7E7-93A6-4D2A-A7D1-7C39470FB6BE}"/>
              </a:ext>
            </a:extLst>
          </p:cNvPr>
          <p:cNvSpPr>
            <a:spLocks noGrp="1"/>
          </p:cNvSpPr>
          <p:nvPr>
            <p:ph type="body" sz="quarter" idx="14"/>
          </p:nvPr>
        </p:nvSpPr>
        <p:spPr>
          <a:xfrm>
            <a:off x="354010" y="228600"/>
            <a:ext cx="9308973" cy="530650"/>
          </a:xfrm>
        </p:spPr>
        <p:txBody>
          <a:bodyPr>
            <a:normAutofit fontScale="92500"/>
          </a:bodyPr>
          <a:lstStyle/>
          <a:p>
            <a:r>
              <a:rPr lang="en-GB" sz="2800" b="0" dirty="0"/>
              <a:t>Hospital investigated following breach of safety law over staff PPE</a:t>
            </a:r>
          </a:p>
        </p:txBody>
      </p:sp>
      <p:sp>
        <p:nvSpPr>
          <p:cNvPr id="7" name="Date Placeholder 3">
            <a:extLst>
              <a:ext uri="{FF2B5EF4-FFF2-40B4-BE49-F238E27FC236}">
                <a16:creationId xmlns:a16="http://schemas.microsoft.com/office/drawing/2014/main" id="{434847D5-B6EE-463C-9FB2-8567CAEB9986}"/>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Tree>
    <p:extLst>
      <p:ext uri="{BB962C8B-B14F-4D97-AF65-F5344CB8AC3E}">
        <p14:creationId xmlns:p14="http://schemas.microsoft.com/office/powerpoint/2010/main" val="963487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ACCA40-039D-4594-8AD5-291B97157F8A}"/>
              </a:ext>
            </a:extLst>
          </p:cNvPr>
          <p:cNvSpPr>
            <a:spLocks noGrp="1"/>
          </p:cNvSpPr>
          <p:nvPr>
            <p:ph type="body" sz="quarter" idx="13"/>
          </p:nvPr>
        </p:nvSpPr>
        <p:spPr>
          <a:xfrm>
            <a:off x="257172" y="914234"/>
            <a:ext cx="9480593" cy="5435769"/>
          </a:xfrm>
        </p:spPr>
        <p:txBody>
          <a:bodyPr>
            <a:normAutofit fontScale="40000" lnSpcReduction="20000"/>
          </a:bodyPr>
          <a:lstStyle/>
          <a:p>
            <a:endParaRPr lang="en-GB" dirty="0"/>
          </a:p>
          <a:p>
            <a:pPr algn="just"/>
            <a:r>
              <a:rPr lang="en-GB" sz="5000" dirty="0"/>
              <a:t>Facts:</a:t>
            </a:r>
          </a:p>
          <a:p>
            <a:pPr marL="457200" indent="-457200" algn="just">
              <a:buClr>
                <a:srgbClr val="215CA9"/>
              </a:buClr>
              <a:buFont typeface="Arial" panose="020B0604020202020204" pitchFamily="34" charset="0"/>
              <a:buChar char="•"/>
            </a:pPr>
            <a:r>
              <a:rPr lang="en-GB" sz="5000" dirty="0" err="1"/>
              <a:t>Oxleas</a:t>
            </a:r>
            <a:r>
              <a:rPr lang="en-GB" sz="5000" dirty="0"/>
              <a:t> NHS Foundation Trust has been fined £300,000 after a patient stabbed two healthcare workers, causing significant injuries.</a:t>
            </a:r>
          </a:p>
          <a:p>
            <a:pPr algn="just"/>
            <a:endParaRPr lang="en-GB" sz="1500" dirty="0"/>
          </a:p>
          <a:p>
            <a:pPr algn="just"/>
            <a:r>
              <a:rPr lang="en-GB" sz="5000" dirty="0"/>
              <a:t>The HSE identified the following as features being relevant to the incident:</a:t>
            </a:r>
          </a:p>
          <a:p>
            <a:pPr marL="457200" indent="-457200" algn="just">
              <a:buClr>
                <a:srgbClr val="215CA9"/>
              </a:buClr>
              <a:buFont typeface="Arial" panose="020B0604020202020204" pitchFamily="34" charset="0"/>
              <a:buChar char="•"/>
            </a:pPr>
            <a:r>
              <a:rPr lang="en-GB" sz="5000" dirty="0"/>
              <a:t>No patient specific risk assessments had been carried out despite it being routine to accept high-risk patients</a:t>
            </a:r>
          </a:p>
          <a:p>
            <a:pPr marL="457200" indent="-457200" algn="just">
              <a:buClr>
                <a:srgbClr val="215CA9"/>
              </a:buClr>
              <a:buFont typeface="Arial" panose="020B0604020202020204" pitchFamily="34" charset="0"/>
              <a:buChar char="•"/>
            </a:pPr>
            <a:r>
              <a:rPr lang="en-GB" sz="5000" dirty="0"/>
              <a:t>The use of knives on the acute ward was "fundamentally unsafe" </a:t>
            </a:r>
          </a:p>
          <a:p>
            <a:pPr marL="457200" indent="-457200" algn="just">
              <a:buClr>
                <a:srgbClr val="215CA9"/>
              </a:buClr>
              <a:buFont typeface="Arial" panose="020B0604020202020204" pitchFamily="34" charset="0"/>
              <a:buChar char="•"/>
            </a:pPr>
            <a:r>
              <a:rPr lang="en-GB" sz="5000" dirty="0"/>
              <a:t>The patient had a history of schizoaffective disorder and violence </a:t>
            </a:r>
          </a:p>
          <a:p>
            <a:pPr marL="457200" indent="-457200" algn="just">
              <a:buClr>
                <a:srgbClr val="215CA9"/>
              </a:buClr>
              <a:buFont typeface="Arial" panose="020B0604020202020204" pitchFamily="34" charset="0"/>
              <a:buChar char="•"/>
            </a:pPr>
            <a:r>
              <a:rPr lang="en-GB" sz="5000" dirty="0"/>
              <a:t>There was no proper training in search techniques </a:t>
            </a:r>
          </a:p>
          <a:p>
            <a:pPr marL="457200" indent="-457200" algn="just">
              <a:buClr>
                <a:srgbClr val="215CA9"/>
              </a:buClr>
              <a:buFont typeface="Arial" panose="020B0604020202020204" pitchFamily="34" charset="0"/>
              <a:buChar char="•"/>
            </a:pPr>
            <a:r>
              <a:rPr lang="en-GB" sz="5000" dirty="0"/>
              <a:t>There was a previous incident where a nurse was doused with boiling water in an unprovoked attack in a therapy session</a:t>
            </a:r>
          </a:p>
          <a:p>
            <a:pPr marL="457200" indent="-457200" algn="just">
              <a:buClr>
                <a:srgbClr val="215CA9"/>
              </a:buClr>
              <a:buFont typeface="Arial" panose="020B0604020202020204" pitchFamily="34" charset="0"/>
              <a:buChar char="•"/>
            </a:pPr>
            <a:endParaRPr lang="en-GB" sz="1000" dirty="0"/>
          </a:p>
          <a:p>
            <a:pPr algn="just"/>
            <a:r>
              <a:rPr lang="en-GB" sz="5000" dirty="0"/>
              <a:t>Held:</a:t>
            </a:r>
          </a:p>
          <a:p>
            <a:pPr marL="457200" indent="-457200" algn="just">
              <a:buClr>
                <a:srgbClr val="215CA9"/>
              </a:buClr>
              <a:buFont typeface="Arial" panose="020B0604020202020204" pitchFamily="34" charset="0"/>
              <a:buChar char="•"/>
            </a:pPr>
            <a:r>
              <a:rPr lang="en-GB" sz="5000" dirty="0"/>
              <a:t>At Woolwich Crown Court, the Trust pleaded guilty to two breaches of the Health and Safety at Work etc. Act 1974 for failing to manage the risk of inpatients and failing to provide all necessary health and safety information to a third party. It was fined £300,000 on the 20 December 2018 and ordered to pay £28,000 costs. </a:t>
            </a:r>
          </a:p>
        </p:txBody>
      </p:sp>
      <p:sp>
        <p:nvSpPr>
          <p:cNvPr id="4" name="Date Placeholder 3">
            <a:extLst>
              <a:ext uri="{FF2B5EF4-FFF2-40B4-BE49-F238E27FC236}">
                <a16:creationId xmlns:a16="http://schemas.microsoft.com/office/drawing/2014/main" id="{C19D203F-A1C3-4C2A-AD9A-D69AA42F3D1A}"/>
              </a:ext>
            </a:extLst>
          </p:cNvPr>
          <p:cNvSpPr>
            <a:spLocks noGrp="1"/>
          </p:cNvSpPr>
          <p:nvPr>
            <p:ph type="dt" sz="half" idx="10"/>
          </p:nvPr>
        </p:nvSpPr>
        <p:spPr/>
        <p:txBody>
          <a:bodyPr/>
          <a:lstStyle/>
          <a:p>
            <a:fld id="{FAF23128-0084-410F-BD01-DD87CF847C7B}" type="datetime1">
              <a:rPr lang="en-GB" sz="1400" smtClean="0"/>
              <a:t>21/04/2022</a:t>
            </a:fld>
            <a:endParaRPr lang="en-US" dirty="0"/>
          </a:p>
        </p:txBody>
      </p:sp>
      <p:sp>
        <p:nvSpPr>
          <p:cNvPr id="6" name="Slide Number Placeholder 5">
            <a:extLst>
              <a:ext uri="{FF2B5EF4-FFF2-40B4-BE49-F238E27FC236}">
                <a16:creationId xmlns:a16="http://schemas.microsoft.com/office/drawing/2014/main" id="{C892218F-B11C-4F60-A350-74843D6707D9}"/>
              </a:ext>
            </a:extLst>
          </p:cNvPr>
          <p:cNvSpPr>
            <a:spLocks noGrp="1"/>
          </p:cNvSpPr>
          <p:nvPr>
            <p:ph type="sldNum" sz="quarter" idx="12"/>
          </p:nvPr>
        </p:nvSpPr>
        <p:spPr/>
        <p:txBody>
          <a:bodyPr/>
          <a:lstStyle/>
          <a:p>
            <a:fld id="{3D5C08C8-DABF-4E5A-B8D3-DBBF99B1B74E}" type="slidenum">
              <a:rPr lang="en-US" smtClean="0"/>
              <a:pPr/>
              <a:t>18</a:t>
            </a:fld>
            <a:endParaRPr lang="en-US"/>
          </a:p>
        </p:txBody>
      </p:sp>
      <p:sp>
        <p:nvSpPr>
          <p:cNvPr id="7" name="Text Placeholder 9">
            <a:extLst>
              <a:ext uri="{FF2B5EF4-FFF2-40B4-BE49-F238E27FC236}">
                <a16:creationId xmlns:a16="http://schemas.microsoft.com/office/drawing/2014/main" id="{6791166B-EAD4-4A57-B32C-946E87B6D2E2}"/>
              </a:ext>
            </a:extLst>
          </p:cNvPr>
          <p:cNvSpPr>
            <a:spLocks noGrp="1"/>
          </p:cNvSpPr>
          <p:nvPr>
            <p:ph type="body" sz="quarter" idx="14"/>
          </p:nvPr>
        </p:nvSpPr>
        <p:spPr>
          <a:xfrm>
            <a:off x="257172" y="142871"/>
            <a:ext cx="9480593" cy="615886"/>
          </a:xfrm>
        </p:spPr>
        <p:txBody>
          <a:bodyPr>
            <a:noAutofit/>
          </a:bodyPr>
          <a:lstStyle/>
          <a:p>
            <a:r>
              <a:rPr lang="en-GB" sz="3500" b="0" dirty="0"/>
              <a:t>Trust fined due to "fundamentally unsafe" practices</a:t>
            </a:r>
          </a:p>
        </p:txBody>
      </p:sp>
    </p:spTree>
    <p:extLst>
      <p:ext uri="{BB962C8B-B14F-4D97-AF65-F5344CB8AC3E}">
        <p14:creationId xmlns:p14="http://schemas.microsoft.com/office/powerpoint/2010/main" val="3352145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ACCA40-039D-4594-8AD5-291B97157F8A}"/>
              </a:ext>
            </a:extLst>
          </p:cNvPr>
          <p:cNvSpPr>
            <a:spLocks noGrp="1"/>
          </p:cNvSpPr>
          <p:nvPr>
            <p:ph type="body" sz="quarter" idx="13"/>
          </p:nvPr>
        </p:nvSpPr>
        <p:spPr>
          <a:xfrm>
            <a:off x="3132306" y="3365770"/>
            <a:ext cx="3229584" cy="1770434"/>
          </a:xfrm>
        </p:spPr>
        <p:txBody>
          <a:bodyPr/>
          <a:lstStyle/>
          <a:p>
            <a:r>
              <a:rPr lang="en-US" dirty="0"/>
              <a:t>Questions </a:t>
            </a:r>
          </a:p>
        </p:txBody>
      </p:sp>
      <p:sp>
        <p:nvSpPr>
          <p:cNvPr id="4" name="Date Placeholder 3">
            <a:extLst>
              <a:ext uri="{FF2B5EF4-FFF2-40B4-BE49-F238E27FC236}">
                <a16:creationId xmlns:a16="http://schemas.microsoft.com/office/drawing/2014/main" id="{C19D203F-A1C3-4C2A-AD9A-D69AA42F3D1A}"/>
              </a:ext>
            </a:extLst>
          </p:cNvPr>
          <p:cNvSpPr>
            <a:spLocks noGrp="1"/>
          </p:cNvSpPr>
          <p:nvPr>
            <p:ph type="dt" sz="half" idx="10"/>
          </p:nvPr>
        </p:nvSpPr>
        <p:spPr/>
        <p:txBody>
          <a:bodyPr/>
          <a:lstStyle/>
          <a:p>
            <a:fld id="{FAF23128-0084-410F-BD01-DD87CF847C7B}" type="datetime1">
              <a:rPr lang="en-GB" sz="1400" smtClean="0"/>
              <a:t>21/04/2022</a:t>
            </a:fld>
            <a:endParaRPr lang="en-US" dirty="0"/>
          </a:p>
        </p:txBody>
      </p:sp>
      <p:sp>
        <p:nvSpPr>
          <p:cNvPr id="5" name="Footer Placeholder 4">
            <a:extLst>
              <a:ext uri="{FF2B5EF4-FFF2-40B4-BE49-F238E27FC236}">
                <a16:creationId xmlns:a16="http://schemas.microsoft.com/office/drawing/2014/main" id="{66C9C303-02CE-4402-BA3F-6277C5D2CC6E}"/>
              </a:ext>
            </a:extLst>
          </p:cNvPr>
          <p:cNvSpPr>
            <a:spLocks noGrp="1"/>
          </p:cNvSpPr>
          <p:nvPr>
            <p:ph type="ftr" sz="quarter" idx="11"/>
          </p:nvPr>
        </p:nvSpPr>
        <p:spPr/>
        <p:txBody>
          <a:bodyPr/>
          <a:lstStyle/>
          <a:p>
            <a:r>
              <a:rPr lang="en-US" dirty="0"/>
              <a:t>© FisherBroyles UK, LLP </a:t>
            </a:r>
            <a:fld id="{A2893C84-A3F9-4A95-AD0C-0C12E4FBAFAE}" type="datetimeyyyy">
              <a:rPr lang="en-US"/>
              <a:t>2022</a:t>
            </a:fld>
            <a:endParaRPr lang="en-US" dirty="0"/>
          </a:p>
        </p:txBody>
      </p:sp>
      <p:sp>
        <p:nvSpPr>
          <p:cNvPr id="6" name="Slide Number Placeholder 5">
            <a:extLst>
              <a:ext uri="{FF2B5EF4-FFF2-40B4-BE49-F238E27FC236}">
                <a16:creationId xmlns:a16="http://schemas.microsoft.com/office/drawing/2014/main" id="{C892218F-B11C-4F60-A350-74843D6707D9}"/>
              </a:ext>
            </a:extLst>
          </p:cNvPr>
          <p:cNvSpPr>
            <a:spLocks noGrp="1"/>
          </p:cNvSpPr>
          <p:nvPr>
            <p:ph type="sldNum" sz="quarter" idx="12"/>
          </p:nvPr>
        </p:nvSpPr>
        <p:spPr/>
        <p:txBody>
          <a:bodyPr/>
          <a:lstStyle/>
          <a:p>
            <a:fld id="{3D5C08C8-DABF-4E5A-B8D3-DBBF99B1B74E}" type="slidenum">
              <a:rPr lang="en-US" smtClean="0"/>
              <a:pPr/>
              <a:t>19</a:t>
            </a:fld>
            <a:endParaRPr lang="en-US"/>
          </a:p>
        </p:txBody>
      </p:sp>
      <p:sp>
        <p:nvSpPr>
          <p:cNvPr id="7" name="Text Placeholder 9">
            <a:extLst>
              <a:ext uri="{FF2B5EF4-FFF2-40B4-BE49-F238E27FC236}">
                <a16:creationId xmlns:a16="http://schemas.microsoft.com/office/drawing/2014/main" id="{6791166B-EAD4-4A57-B32C-946E87B6D2E2}"/>
              </a:ext>
            </a:extLst>
          </p:cNvPr>
          <p:cNvSpPr>
            <a:spLocks noGrp="1"/>
          </p:cNvSpPr>
          <p:nvPr>
            <p:ph type="body" sz="quarter" idx="14"/>
          </p:nvPr>
        </p:nvSpPr>
        <p:spPr>
          <a:xfrm>
            <a:off x="354011" y="142871"/>
            <a:ext cx="9196390" cy="615886"/>
          </a:xfrm>
        </p:spPr>
        <p:txBody>
          <a:bodyPr>
            <a:noAutofit/>
          </a:bodyPr>
          <a:lstStyle/>
          <a:p>
            <a:r>
              <a:rPr lang="en-GB" sz="4000" b="0" dirty="0"/>
              <a:t>Questions </a:t>
            </a:r>
          </a:p>
        </p:txBody>
      </p:sp>
    </p:spTree>
    <p:extLst>
      <p:ext uri="{BB962C8B-B14F-4D97-AF65-F5344CB8AC3E}">
        <p14:creationId xmlns:p14="http://schemas.microsoft.com/office/powerpoint/2010/main" val="165552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457FB78-547A-4C44-AA73-4FA4814666C2}"/>
              </a:ext>
            </a:extLst>
          </p:cNvPr>
          <p:cNvSpPr>
            <a:spLocks noGrp="1"/>
          </p:cNvSpPr>
          <p:nvPr>
            <p:ph type="body" sz="quarter" idx="14"/>
          </p:nvPr>
        </p:nvSpPr>
        <p:spPr/>
        <p:txBody>
          <a:bodyPr>
            <a:normAutofit fontScale="47500" lnSpcReduction="20000"/>
          </a:bodyPr>
          <a:lstStyle/>
          <a:p>
            <a:r>
              <a:rPr lang="en-GB" sz="6400" b="0" dirty="0">
                <a:latin typeface="+mj-lt"/>
              </a:rPr>
              <a:t>HSE Enforcement Statistics 2020/2021</a:t>
            </a:r>
          </a:p>
          <a:p>
            <a:endParaRPr lang="en-GB" dirty="0"/>
          </a:p>
        </p:txBody>
      </p:sp>
      <p:graphicFrame>
        <p:nvGraphicFramePr>
          <p:cNvPr id="6" name="Table 4">
            <a:extLst>
              <a:ext uri="{FF2B5EF4-FFF2-40B4-BE49-F238E27FC236}">
                <a16:creationId xmlns:a16="http://schemas.microsoft.com/office/drawing/2014/main" id="{3CB8B53C-C59F-4491-8958-92ECF0C5F0CF}"/>
              </a:ext>
            </a:extLst>
          </p:cNvPr>
          <p:cNvGraphicFramePr>
            <a:graphicFrameLocks noGrp="1"/>
          </p:cNvGraphicFramePr>
          <p:nvPr/>
        </p:nvGraphicFramePr>
        <p:xfrm>
          <a:off x="821787" y="927684"/>
          <a:ext cx="8067161" cy="5002631"/>
        </p:xfrm>
        <a:graphic>
          <a:graphicData uri="http://schemas.openxmlformats.org/drawingml/2006/table">
            <a:tbl>
              <a:tblPr firstRow="1" bandRow="1">
                <a:tableStyleId>{5C22544A-7EE6-4342-B048-85BDC9FD1C3A}</a:tableStyleId>
              </a:tblPr>
              <a:tblGrid>
                <a:gridCol w="1936472">
                  <a:extLst>
                    <a:ext uri="{9D8B030D-6E8A-4147-A177-3AD203B41FA5}">
                      <a16:colId xmlns:a16="http://schemas.microsoft.com/office/drawing/2014/main" val="1985199278"/>
                    </a:ext>
                  </a:extLst>
                </a:gridCol>
                <a:gridCol w="1225876">
                  <a:extLst>
                    <a:ext uri="{9D8B030D-6E8A-4147-A177-3AD203B41FA5}">
                      <a16:colId xmlns:a16="http://schemas.microsoft.com/office/drawing/2014/main" val="2494038662"/>
                    </a:ext>
                  </a:extLst>
                </a:gridCol>
                <a:gridCol w="1222430">
                  <a:extLst>
                    <a:ext uri="{9D8B030D-6E8A-4147-A177-3AD203B41FA5}">
                      <a16:colId xmlns:a16="http://schemas.microsoft.com/office/drawing/2014/main" val="900499672"/>
                    </a:ext>
                  </a:extLst>
                </a:gridCol>
                <a:gridCol w="1252615">
                  <a:extLst>
                    <a:ext uri="{9D8B030D-6E8A-4147-A177-3AD203B41FA5}">
                      <a16:colId xmlns:a16="http://schemas.microsoft.com/office/drawing/2014/main" val="2455818149"/>
                    </a:ext>
                  </a:extLst>
                </a:gridCol>
                <a:gridCol w="1214884">
                  <a:extLst>
                    <a:ext uri="{9D8B030D-6E8A-4147-A177-3AD203B41FA5}">
                      <a16:colId xmlns:a16="http://schemas.microsoft.com/office/drawing/2014/main" val="1127695675"/>
                    </a:ext>
                  </a:extLst>
                </a:gridCol>
                <a:gridCol w="1214884">
                  <a:extLst>
                    <a:ext uri="{9D8B030D-6E8A-4147-A177-3AD203B41FA5}">
                      <a16:colId xmlns:a16="http://schemas.microsoft.com/office/drawing/2014/main" val="1935004376"/>
                    </a:ext>
                  </a:extLst>
                </a:gridCol>
              </a:tblGrid>
              <a:tr h="524834">
                <a:tc>
                  <a:txBody>
                    <a:bodyPr/>
                    <a:lstStyle/>
                    <a:p>
                      <a:endParaRPr lang="en-GB" dirty="0"/>
                    </a:p>
                  </a:txBody>
                  <a:tcPr/>
                </a:tc>
                <a:tc>
                  <a:txBody>
                    <a:bodyPr/>
                    <a:lstStyle/>
                    <a:p>
                      <a:r>
                        <a:rPr lang="en-GB" dirty="0"/>
                        <a:t>2014/2015</a:t>
                      </a:r>
                    </a:p>
                  </a:txBody>
                  <a:tcPr/>
                </a:tc>
                <a:tc>
                  <a:txBody>
                    <a:bodyPr/>
                    <a:lstStyle/>
                    <a:p>
                      <a:r>
                        <a:rPr lang="en-GB" dirty="0"/>
                        <a:t>2017/2018</a:t>
                      </a:r>
                    </a:p>
                  </a:txBody>
                  <a:tcPr/>
                </a:tc>
                <a:tc>
                  <a:txBody>
                    <a:bodyPr/>
                    <a:lstStyle/>
                    <a:p>
                      <a:r>
                        <a:rPr lang="en-GB" dirty="0"/>
                        <a:t>2018/2019</a:t>
                      </a:r>
                    </a:p>
                  </a:txBody>
                  <a:tcPr/>
                </a:tc>
                <a:tc>
                  <a:txBody>
                    <a:bodyPr/>
                    <a:lstStyle/>
                    <a:p>
                      <a:r>
                        <a:rPr lang="en-GB" dirty="0"/>
                        <a:t>2019/2020</a:t>
                      </a:r>
                    </a:p>
                  </a:txBody>
                  <a:tcPr/>
                </a:tc>
                <a:tc>
                  <a:txBody>
                    <a:bodyPr/>
                    <a:lstStyle/>
                    <a:p>
                      <a:r>
                        <a:rPr lang="en-GB" dirty="0"/>
                        <a:t>2020/2021</a:t>
                      </a:r>
                    </a:p>
                  </a:txBody>
                  <a:tcPr/>
                </a:tc>
                <a:extLst>
                  <a:ext uri="{0D108BD9-81ED-4DB2-BD59-A6C34878D82A}">
                    <a16:rowId xmlns:a16="http://schemas.microsoft.com/office/drawing/2014/main" val="697805527"/>
                  </a:ext>
                </a:extLst>
              </a:tr>
              <a:tr h="320304">
                <a:tc>
                  <a:txBody>
                    <a:bodyPr/>
                    <a:lstStyle/>
                    <a:p>
                      <a:r>
                        <a:rPr lang="en-GB" dirty="0"/>
                        <a:t>Fine</a:t>
                      </a:r>
                    </a:p>
                  </a:txBody>
                  <a:tcPr/>
                </a:tc>
                <a:tc>
                  <a:txBody>
                    <a:bodyPr/>
                    <a:lstStyle/>
                    <a:p>
                      <a:r>
                        <a:rPr lang="en-GB" dirty="0"/>
                        <a:t> -</a:t>
                      </a:r>
                    </a:p>
                  </a:txBody>
                  <a:tcPr/>
                </a:tc>
                <a:tc>
                  <a:txBody>
                    <a:bodyPr/>
                    <a:lstStyle/>
                    <a:p>
                      <a:r>
                        <a:rPr lang="en-GB" dirty="0"/>
                        <a:t>76%</a:t>
                      </a:r>
                    </a:p>
                  </a:txBody>
                  <a:tcPr/>
                </a:tc>
                <a:tc>
                  <a:txBody>
                    <a:bodyPr/>
                    <a:lstStyle/>
                    <a:p>
                      <a:r>
                        <a:rPr lang="en-GB" dirty="0"/>
                        <a:t>78%</a:t>
                      </a:r>
                    </a:p>
                  </a:txBody>
                  <a:tcPr/>
                </a:tc>
                <a:tc>
                  <a:txBody>
                    <a:bodyPr/>
                    <a:lstStyle/>
                    <a:p>
                      <a:r>
                        <a:rPr lang="en-GB" dirty="0"/>
                        <a:t>66%</a:t>
                      </a:r>
                    </a:p>
                  </a:txBody>
                  <a:tcPr/>
                </a:tc>
                <a:tc>
                  <a:txBody>
                    <a:bodyPr/>
                    <a:lstStyle/>
                    <a:p>
                      <a:r>
                        <a:rPr lang="en-GB" dirty="0"/>
                        <a:t>80%</a:t>
                      </a:r>
                    </a:p>
                  </a:txBody>
                  <a:tcPr/>
                </a:tc>
                <a:extLst>
                  <a:ext uri="{0D108BD9-81ED-4DB2-BD59-A6C34878D82A}">
                    <a16:rowId xmlns:a16="http://schemas.microsoft.com/office/drawing/2014/main" val="437986831"/>
                  </a:ext>
                </a:extLst>
              </a:tr>
              <a:tr h="419101">
                <a:tc>
                  <a:txBody>
                    <a:bodyPr/>
                    <a:lstStyle/>
                    <a:p>
                      <a:r>
                        <a:rPr lang="en-GB" dirty="0"/>
                        <a:t>Immediate Custody</a:t>
                      </a:r>
                    </a:p>
                  </a:txBody>
                  <a:tcPr/>
                </a:tc>
                <a:tc>
                  <a:txBody>
                    <a:bodyPr/>
                    <a:lstStyle/>
                    <a:p>
                      <a:r>
                        <a:rPr lang="en-GB" dirty="0"/>
                        <a:t> -</a:t>
                      </a:r>
                    </a:p>
                  </a:txBody>
                  <a:tcPr/>
                </a:tc>
                <a:tc>
                  <a:txBody>
                    <a:bodyPr/>
                    <a:lstStyle/>
                    <a:p>
                      <a:r>
                        <a:rPr lang="en-GB" dirty="0"/>
                        <a:t>7%</a:t>
                      </a:r>
                    </a:p>
                  </a:txBody>
                  <a:tcPr/>
                </a:tc>
                <a:tc>
                  <a:txBody>
                    <a:bodyPr/>
                    <a:lstStyle/>
                    <a:p>
                      <a:r>
                        <a:rPr lang="en-GB" dirty="0"/>
                        <a:t>3%</a:t>
                      </a:r>
                    </a:p>
                  </a:txBody>
                  <a:tcPr/>
                </a:tc>
                <a:tc>
                  <a:txBody>
                    <a:bodyPr/>
                    <a:lstStyle/>
                    <a:p>
                      <a:r>
                        <a:rPr lang="en-GB" dirty="0"/>
                        <a:t>8%</a:t>
                      </a:r>
                    </a:p>
                  </a:txBody>
                  <a:tcPr/>
                </a:tc>
                <a:tc>
                  <a:txBody>
                    <a:bodyPr/>
                    <a:lstStyle/>
                    <a:p>
                      <a:r>
                        <a:rPr lang="en-GB" dirty="0"/>
                        <a:t>2%</a:t>
                      </a:r>
                    </a:p>
                  </a:txBody>
                  <a:tcPr/>
                </a:tc>
                <a:extLst>
                  <a:ext uri="{0D108BD9-81ED-4DB2-BD59-A6C34878D82A}">
                    <a16:rowId xmlns:a16="http://schemas.microsoft.com/office/drawing/2014/main" val="325136342"/>
                  </a:ext>
                </a:extLst>
              </a:tr>
              <a:tr h="419101">
                <a:tc>
                  <a:txBody>
                    <a:bodyPr/>
                    <a:lstStyle/>
                    <a:p>
                      <a:r>
                        <a:rPr lang="en-GB" dirty="0"/>
                        <a:t>Suspended Sentence</a:t>
                      </a:r>
                    </a:p>
                  </a:txBody>
                  <a:tcPr/>
                </a:tc>
                <a:tc>
                  <a:txBody>
                    <a:bodyPr/>
                    <a:lstStyle/>
                    <a:p>
                      <a:r>
                        <a:rPr lang="en-GB" dirty="0"/>
                        <a:t> -</a:t>
                      </a:r>
                    </a:p>
                  </a:txBody>
                  <a:tcPr/>
                </a:tc>
                <a:tc>
                  <a:txBody>
                    <a:bodyPr/>
                    <a:lstStyle/>
                    <a:p>
                      <a:r>
                        <a:rPr lang="en-GB" dirty="0"/>
                        <a:t>9%</a:t>
                      </a:r>
                    </a:p>
                  </a:txBody>
                  <a:tcPr/>
                </a:tc>
                <a:tc>
                  <a:txBody>
                    <a:bodyPr/>
                    <a:lstStyle/>
                    <a:p>
                      <a:r>
                        <a:rPr lang="en-GB" dirty="0"/>
                        <a:t>9%</a:t>
                      </a:r>
                    </a:p>
                  </a:txBody>
                  <a:tcPr/>
                </a:tc>
                <a:tc>
                  <a:txBody>
                    <a:bodyPr/>
                    <a:lstStyle/>
                    <a:p>
                      <a:r>
                        <a:rPr lang="en-GB" dirty="0"/>
                        <a:t>14%</a:t>
                      </a:r>
                    </a:p>
                  </a:txBody>
                  <a:tcPr/>
                </a:tc>
                <a:tc>
                  <a:txBody>
                    <a:bodyPr/>
                    <a:lstStyle/>
                    <a:p>
                      <a:r>
                        <a:rPr lang="en-GB" dirty="0"/>
                        <a:t>10%</a:t>
                      </a:r>
                    </a:p>
                  </a:txBody>
                  <a:tcPr/>
                </a:tc>
                <a:extLst>
                  <a:ext uri="{0D108BD9-81ED-4DB2-BD59-A6C34878D82A}">
                    <a16:rowId xmlns:a16="http://schemas.microsoft.com/office/drawing/2014/main" val="203505034"/>
                  </a:ext>
                </a:extLst>
              </a:tr>
              <a:tr h="320304">
                <a:tc>
                  <a:txBody>
                    <a:bodyPr/>
                    <a:lstStyle/>
                    <a:p>
                      <a:r>
                        <a:rPr lang="en-GB" dirty="0"/>
                        <a:t>Other</a:t>
                      </a:r>
                    </a:p>
                  </a:txBody>
                  <a:tcPr/>
                </a:tc>
                <a:tc>
                  <a:txBody>
                    <a:bodyPr/>
                    <a:lstStyle/>
                    <a:p>
                      <a:r>
                        <a:rPr lang="en-GB" dirty="0"/>
                        <a:t> -</a:t>
                      </a:r>
                    </a:p>
                  </a:txBody>
                  <a:tcPr/>
                </a:tc>
                <a:tc>
                  <a:txBody>
                    <a:bodyPr/>
                    <a:lstStyle/>
                    <a:p>
                      <a:r>
                        <a:rPr lang="en-GB" dirty="0"/>
                        <a:t>8%</a:t>
                      </a:r>
                    </a:p>
                  </a:txBody>
                  <a:tcPr/>
                </a:tc>
                <a:tc>
                  <a:txBody>
                    <a:bodyPr/>
                    <a:lstStyle/>
                    <a:p>
                      <a:r>
                        <a:rPr lang="en-GB" dirty="0"/>
                        <a:t>10%</a:t>
                      </a:r>
                    </a:p>
                  </a:txBody>
                  <a:tcPr/>
                </a:tc>
                <a:tc>
                  <a:txBody>
                    <a:bodyPr/>
                    <a:lstStyle/>
                    <a:p>
                      <a:r>
                        <a:rPr lang="en-GB" dirty="0"/>
                        <a:t>4%</a:t>
                      </a:r>
                    </a:p>
                  </a:txBody>
                  <a:tcPr/>
                </a:tc>
                <a:tc>
                  <a:txBody>
                    <a:bodyPr/>
                    <a:lstStyle/>
                    <a:p>
                      <a:r>
                        <a:rPr lang="en-GB" dirty="0"/>
                        <a:t>8%</a:t>
                      </a:r>
                    </a:p>
                  </a:txBody>
                  <a:tcPr/>
                </a:tc>
                <a:extLst>
                  <a:ext uri="{0D108BD9-81ED-4DB2-BD59-A6C34878D82A}">
                    <a16:rowId xmlns:a16="http://schemas.microsoft.com/office/drawing/2014/main" val="225029741"/>
                  </a:ext>
                </a:extLst>
              </a:tr>
              <a:tr h="419101">
                <a:tc>
                  <a:txBody>
                    <a:bodyPr/>
                    <a:lstStyle/>
                    <a:p>
                      <a:r>
                        <a:rPr lang="en-GB" dirty="0"/>
                        <a:t>Single Largest Fine</a:t>
                      </a:r>
                    </a:p>
                  </a:txBody>
                  <a:tcPr/>
                </a:tc>
                <a:tc>
                  <a:txBody>
                    <a:bodyPr/>
                    <a:lstStyle/>
                    <a:p>
                      <a:r>
                        <a:rPr lang="en-GB" dirty="0"/>
                        <a:t>£750k</a:t>
                      </a:r>
                    </a:p>
                  </a:txBody>
                  <a:tcPr/>
                </a:tc>
                <a:tc>
                  <a:txBody>
                    <a:bodyPr/>
                    <a:lstStyle/>
                    <a:p>
                      <a:r>
                        <a:rPr lang="en-GB" dirty="0"/>
                        <a:t>£3m</a:t>
                      </a:r>
                    </a:p>
                  </a:txBody>
                  <a:tcPr/>
                </a:tc>
                <a:tc>
                  <a:txBody>
                    <a:bodyPr/>
                    <a:lstStyle/>
                    <a:p>
                      <a:r>
                        <a:rPr lang="en-GB" dirty="0"/>
                        <a:t>£3m</a:t>
                      </a:r>
                    </a:p>
                  </a:txBody>
                  <a:tcPr/>
                </a:tc>
                <a:tc>
                  <a:txBody>
                    <a:bodyPr/>
                    <a:lstStyle/>
                    <a:p>
                      <a:r>
                        <a:rPr lang="en-GB" dirty="0"/>
                        <a:t>£5m</a:t>
                      </a:r>
                    </a:p>
                  </a:txBody>
                  <a:tcPr/>
                </a:tc>
                <a:tc>
                  <a:txBody>
                    <a:bodyPr/>
                    <a:lstStyle/>
                    <a:p>
                      <a:r>
                        <a:rPr lang="en-GB" sz="1800" b="0" i="0" kern="1200" dirty="0">
                          <a:solidFill>
                            <a:schemeClr val="dk1"/>
                          </a:solidFill>
                          <a:effectLst/>
                          <a:latin typeface="+mn-lt"/>
                          <a:ea typeface="+mn-ea"/>
                          <a:cs typeface="+mn-cs"/>
                        </a:rPr>
                        <a:t>£6.5m</a:t>
                      </a:r>
                      <a:endParaRPr lang="en-GB" dirty="0"/>
                    </a:p>
                  </a:txBody>
                  <a:tcPr/>
                </a:tc>
                <a:extLst>
                  <a:ext uri="{0D108BD9-81ED-4DB2-BD59-A6C34878D82A}">
                    <a16:rowId xmlns:a16="http://schemas.microsoft.com/office/drawing/2014/main" val="993580338"/>
                  </a:ext>
                </a:extLst>
              </a:tr>
              <a:tr h="524834">
                <a:tc>
                  <a:txBody>
                    <a:bodyPr/>
                    <a:lstStyle/>
                    <a:p>
                      <a:r>
                        <a:rPr lang="en-GB" dirty="0"/>
                        <a:t>Total fines</a:t>
                      </a:r>
                    </a:p>
                  </a:txBody>
                  <a:tcPr/>
                </a:tc>
                <a:tc>
                  <a:txBody>
                    <a:bodyPr/>
                    <a:lstStyle/>
                    <a:p>
                      <a:r>
                        <a:rPr lang="en-GB" dirty="0"/>
                        <a:t>£16.21m</a:t>
                      </a:r>
                    </a:p>
                  </a:txBody>
                  <a:tcPr/>
                </a:tc>
                <a:tc>
                  <a:txBody>
                    <a:bodyPr/>
                    <a:lstStyle/>
                    <a:p>
                      <a:r>
                        <a:rPr lang="en-GB" dirty="0"/>
                        <a:t>£71.57m</a:t>
                      </a:r>
                    </a:p>
                  </a:txBody>
                  <a:tcPr/>
                </a:tc>
                <a:tc>
                  <a:txBody>
                    <a:bodyPr/>
                    <a:lstStyle/>
                    <a:p>
                      <a:r>
                        <a:rPr lang="en-GB" dirty="0"/>
                        <a:t>£55.32m</a:t>
                      </a:r>
                    </a:p>
                  </a:txBody>
                  <a:tcPr/>
                </a:tc>
                <a:tc>
                  <a:txBody>
                    <a:bodyPr/>
                    <a:lstStyle/>
                    <a:p>
                      <a:r>
                        <a:rPr lang="en-GB" dirty="0"/>
                        <a:t>£35.77m</a:t>
                      </a:r>
                    </a:p>
                  </a:txBody>
                  <a:tcPr/>
                </a:tc>
                <a:tc>
                  <a:txBody>
                    <a:bodyPr/>
                    <a:lstStyle/>
                    <a:p>
                      <a:r>
                        <a:rPr lang="en-GB" dirty="0"/>
                        <a:t>£26.88m</a:t>
                      </a:r>
                    </a:p>
                  </a:txBody>
                  <a:tcPr/>
                </a:tc>
                <a:extLst>
                  <a:ext uri="{0D108BD9-81ED-4DB2-BD59-A6C34878D82A}">
                    <a16:rowId xmlns:a16="http://schemas.microsoft.com/office/drawing/2014/main" val="86198118"/>
                  </a:ext>
                </a:extLst>
              </a:tr>
              <a:tr h="419101">
                <a:tc>
                  <a:txBody>
                    <a:bodyPr/>
                    <a:lstStyle/>
                    <a:p>
                      <a:r>
                        <a:rPr lang="en-GB" dirty="0"/>
                        <a:t>No. of £500k+ fines</a:t>
                      </a:r>
                    </a:p>
                  </a:txBody>
                  <a:tcPr/>
                </a:tc>
                <a:tc>
                  <a:txBody>
                    <a:bodyPr/>
                    <a:lstStyle/>
                    <a:p>
                      <a:r>
                        <a:rPr lang="en-GB" dirty="0"/>
                        <a:t>5</a:t>
                      </a:r>
                    </a:p>
                  </a:txBody>
                  <a:tcPr/>
                </a:tc>
                <a:tc>
                  <a:txBody>
                    <a:bodyPr/>
                    <a:lstStyle/>
                    <a:p>
                      <a:r>
                        <a:rPr lang="en-GB" dirty="0"/>
                        <a:t>45</a:t>
                      </a:r>
                    </a:p>
                  </a:txBody>
                  <a:tcPr/>
                </a:tc>
                <a:tc>
                  <a:txBody>
                    <a:bodyPr/>
                    <a:lstStyle/>
                    <a:p>
                      <a:r>
                        <a:rPr lang="en-GB" dirty="0"/>
                        <a:t>34</a:t>
                      </a:r>
                    </a:p>
                  </a:txBody>
                  <a:tcPr/>
                </a:tc>
                <a:tc>
                  <a:txBody>
                    <a:bodyPr/>
                    <a:lstStyle/>
                    <a:p>
                      <a:r>
                        <a:rPr lang="en-GB" dirty="0"/>
                        <a:t>18</a:t>
                      </a:r>
                    </a:p>
                  </a:txBody>
                  <a:tcPr/>
                </a:tc>
                <a:tc>
                  <a:txBody>
                    <a:bodyPr/>
                    <a:lstStyle/>
                    <a:p>
                      <a:r>
                        <a:rPr lang="en-GB" dirty="0"/>
                        <a:t>21*</a:t>
                      </a:r>
                    </a:p>
                  </a:txBody>
                  <a:tcPr/>
                </a:tc>
                <a:extLst>
                  <a:ext uri="{0D108BD9-81ED-4DB2-BD59-A6C34878D82A}">
                    <a16:rowId xmlns:a16="http://schemas.microsoft.com/office/drawing/2014/main" val="3815723302"/>
                  </a:ext>
                </a:extLst>
              </a:tr>
              <a:tr h="419101">
                <a:tc>
                  <a:txBody>
                    <a:bodyPr/>
                    <a:lstStyle/>
                    <a:p>
                      <a:r>
                        <a:rPr lang="en-GB" dirty="0"/>
                        <a:t>No. of £1m+ fines</a:t>
                      </a:r>
                    </a:p>
                  </a:txBody>
                  <a:tcPr/>
                </a:tc>
                <a:tc>
                  <a:txBody>
                    <a:bodyPr/>
                    <a:lstStyle/>
                    <a:p>
                      <a:r>
                        <a:rPr lang="en-GB" dirty="0"/>
                        <a:t>0</a:t>
                      </a:r>
                    </a:p>
                  </a:txBody>
                  <a:tcPr/>
                </a:tc>
                <a:tc>
                  <a:txBody>
                    <a:bodyPr/>
                    <a:lstStyle/>
                    <a:p>
                      <a:r>
                        <a:rPr lang="en-GB" dirty="0"/>
                        <a:t>17*</a:t>
                      </a:r>
                    </a:p>
                  </a:txBody>
                  <a:tcPr/>
                </a:tc>
                <a:tc>
                  <a:txBody>
                    <a:bodyPr/>
                    <a:lstStyle/>
                    <a:p>
                      <a:r>
                        <a:rPr lang="en-GB" dirty="0"/>
                        <a:t>19*</a:t>
                      </a:r>
                    </a:p>
                  </a:txBody>
                  <a:tcPr/>
                </a:tc>
                <a:tc>
                  <a:txBody>
                    <a:bodyPr/>
                    <a:lstStyle/>
                    <a:p>
                      <a:r>
                        <a:rPr lang="en-GB" dirty="0"/>
                        <a:t>7</a:t>
                      </a:r>
                    </a:p>
                  </a:txBody>
                  <a:tcPr/>
                </a:tc>
                <a:tc>
                  <a:txBody>
                    <a:bodyPr/>
                    <a:lstStyle/>
                    <a:p>
                      <a:r>
                        <a:rPr lang="en-GB" dirty="0"/>
                        <a:t>7</a:t>
                      </a:r>
                    </a:p>
                  </a:txBody>
                  <a:tcPr/>
                </a:tc>
                <a:extLst>
                  <a:ext uri="{0D108BD9-81ED-4DB2-BD59-A6C34878D82A}">
                    <a16:rowId xmlns:a16="http://schemas.microsoft.com/office/drawing/2014/main" val="3929964645"/>
                  </a:ext>
                </a:extLst>
              </a:tr>
              <a:tr h="463001">
                <a:tc>
                  <a:txBody>
                    <a:bodyPr/>
                    <a:lstStyle/>
                    <a:p>
                      <a:r>
                        <a:rPr lang="en-GB" dirty="0"/>
                        <a:t>Average Fine</a:t>
                      </a:r>
                    </a:p>
                  </a:txBody>
                  <a:tcPr/>
                </a:tc>
                <a:tc>
                  <a:txBody>
                    <a:bodyPr/>
                    <a:lstStyle/>
                    <a:p>
                      <a:r>
                        <a:rPr lang="en-GB" dirty="0"/>
                        <a:t>£29k</a:t>
                      </a:r>
                    </a:p>
                  </a:txBody>
                  <a:tcPr/>
                </a:tc>
                <a:tc>
                  <a:txBody>
                    <a:bodyPr/>
                    <a:lstStyle/>
                    <a:p>
                      <a:r>
                        <a:rPr lang="en-GB" dirty="0"/>
                        <a:t>£147k</a:t>
                      </a:r>
                    </a:p>
                  </a:txBody>
                  <a:tcPr/>
                </a:tc>
                <a:tc>
                  <a:txBody>
                    <a:bodyPr/>
                    <a:lstStyle/>
                    <a:p>
                      <a:r>
                        <a:rPr lang="en-GB" dirty="0"/>
                        <a:t>£150k</a:t>
                      </a:r>
                    </a:p>
                  </a:txBody>
                  <a:tcPr/>
                </a:tc>
                <a:tc>
                  <a:txBody>
                    <a:bodyPr/>
                    <a:lstStyle/>
                    <a:p>
                      <a:r>
                        <a:rPr lang="en-GB" dirty="0"/>
                        <a:t>£110k</a:t>
                      </a:r>
                    </a:p>
                  </a:txBody>
                  <a:tcPr/>
                </a:tc>
                <a:tc>
                  <a:txBody>
                    <a:bodyPr/>
                    <a:lstStyle/>
                    <a:p>
                      <a:r>
                        <a:rPr lang="en-GB" sz="1800" b="0" i="0" u="none" strike="noStrike" kern="1200" baseline="0" dirty="0">
                          <a:solidFill>
                            <a:schemeClr val="dk1"/>
                          </a:solidFill>
                          <a:latin typeface="+mn-lt"/>
                          <a:ea typeface="+mn-ea"/>
                          <a:cs typeface="+mn-cs"/>
                        </a:rPr>
                        <a:t>£145k</a:t>
                      </a:r>
                      <a:endParaRPr lang="en-GB" dirty="0"/>
                    </a:p>
                  </a:txBody>
                  <a:tcPr/>
                </a:tc>
                <a:extLst>
                  <a:ext uri="{0D108BD9-81ED-4DB2-BD59-A6C34878D82A}">
                    <a16:rowId xmlns:a16="http://schemas.microsoft.com/office/drawing/2014/main" val="2975624384"/>
                  </a:ext>
                </a:extLst>
              </a:tr>
            </a:tbl>
          </a:graphicData>
        </a:graphic>
      </p:graphicFrame>
      <p:sp>
        <p:nvSpPr>
          <p:cNvPr id="7" name="TextBox 6">
            <a:extLst>
              <a:ext uri="{FF2B5EF4-FFF2-40B4-BE49-F238E27FC236}">
                <a16:creationId xmlns:a16="http://schemas.microsoft.com/office/drawing/2014/main" id="{AD58BF39-5574-4E19-A5F9-2A4722FA7AC2}"/>
              </a:ext>
            </a:extLst>
          </p:cNvPr>
          <p:cNvSpPr txBox="1"/>
          <p:nvPr/>
        </p:nvSpPr>
        <p:spPr>
          <a:xfrm>
            <a:off x="1108459" y="5906311"/>
            <a:ext cx="3923125" cy="307777"/>
          </a:xfrm>
          <a:prstGeom prst="rect">
            <a:avLst/>
          </a:prstGeom>
          <a:noFill/>
        </p:spPr>
        <p:txBody>
          <a:bodyPr wrap="none" rtlCol="0">
            <a:spAutoFit/>
          </a:bodyPr>
          <a:lstStyle/>
          <a:p>
            <a:r>
              <a:rPr lang="en-GB" sz="1400" dirty="0"/>
              <a:t>*Based on a search of the HSE Prosecution Register</a:t>
            </a:r>
          </a:p>
        </p:txBody>
      </p:sp>
      <p:sp>
        <p:nvSpPr>
          <p:cNvPr id="12" name="Slide Number Placeholder 11">
            <a:extLst>
              <a:ext uri="{FF2B5EF4-FFF2-40B4-BE49-F238E27FC236}">
                <a16:creationId xmlns:a16="http://schemas.microsoft.com/office/drawing/2014/main" id="{712A400B-5A36-4BC0-ADD0-BC7358CDA6C8}"/>
              </a:ext>
            </a:extLst>
          </p:cNvPr>
          <p:cNvSpPr>
            <a:spLocks noGrp="1"/>
          </p:cNvSpPr>
          <p:nvPr>
            <p:ph type="sldNum" sz="quarter" idx="12"/>
          </p:nvPr>
        </p:nvSpPr>
        <p:spPr/>
        <p:txBody>
          <a:bodyPr/>
          <a:lstStyle/>
          <a:p>
            <a:fld id="{3D5C08C8-DABF-4E5A-B8D3-DBBF99B1B74E}" type="slidenum">
              <a:rPr lang="en-US" smtClean="0"/>
              <a:t>2</a:t>
            </a:fld>
            <a:endParaRPr lang="en-US" dirty="0"/>
          </a:p>
        </p:txBody>
      </p:sp>
      <p:sp>
        <p:nvSpPr>
          <p:cNvPr id="8" name="Date Placeholder 3">
            <a:extLst>
              <a:ext uri="{FF2B5EF4-FFF2-40B4-BE49-F238E27FC236}">
                <a16:creationId xmlns:a16="http://schemas.microsoft.com/office/drawing/2014/main" id="{FF8F978D-477E-4AE7-890A-DA7788AD6445}"/>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Tree>
    <p:extLst>
      <p:ext uri="{BB962C8B-B14F-4D97-AF65-F5344CB8AC3E}">
        <p14:creationId xmlns:p14="http://schemas.microsoft.com/office/powerpoint/2010/main" val="593439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5">
            <a:extLst>
              <a:ext uri="{FF2B5EF4-FFF2-40B4-BE49-F238E27FC236}">
                <a16:creationId xmlns:a16="http://schemas.microsoft.com/office/drawing/2014/main" id="{60207E60-0FCD-4645-BDB6-2696024D1907}"/>
              </a:ext>
            </a:extLst>
          </p:cNvPr>
          <p:cNvSpPr txBox="1">
            <a:spLocks/>
          </p:cNvSpPr>
          <p:nvPr/>
        </p:nvSpPr>
        <p:spPr>
          <a:xfrm>
            <a:off x="354011" y="228599"/>
            <a:ext cx="9196390" cy="53988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36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000" b="0"/>
              <a:t>Final slide</a:t>
            </a:r>
          </a:p>
        </p:txBody>
      </p:sp>
      <p:sp>
        <p:nvSpPr>
          <p:cNvPr id="24" name="Text Placeholder 4">
            <a:extLst>
              <a:ext uri="{FF2B5EF4-FFF2-40B4-BE49-F238E27FC236}">
                <a16:creationId xmlns:a16="http://schemas.microsoft.com/office/drawing/2014/main" id="{5846B7EF-4D14-457E-8F57-253C2CE4CAD6}"/>
              </a:ext>
            </a:extLst>
          </p:cNvPr>
          <p:cNvSpPr txBox="1"/>
          <p:nvPr/>
        </p:nvSpPr>
        <p:spPr>
          <a:xfrm>
            <a:off x="4855368" y="1460500"/>
            <a:ext cx="4305536" cy="186636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t>Anne Davies, Partner</a:t>
            </a:r>
          </a:p>
          <a:p>
            <a:r>
              <a:rPr lang="en-GB" sz="2000"/>
              <a:t>E: </a:t>
            </a:r>
            <a:r>
              <a:rPr lang="en-GB" sz="2000">
                <a:hlinkClick r:id="rId2"/>
              </a:rPr>
              <a:t>anne.davies@fisherbroyles.com</a:t>
            </a:r>
            <a:endParaRPr lang="en-GB" sz="2000"/>
          </a:p>
          <a:p>
            <a:r>
              <a:rPr lang="en-GB" sz="2000"/>
              <a:t>T: 07833 093965</a:t>
            </a:r>
          </a:p>
        </p:txBody>
      </p:sp>
      <p:sp>
        <p:nvSpPr>
          <p:cNvPr id="25" name="TextBox 24">
            <a:extLst>
              <a:ext uri="{FF2B5EF4-FFF2-40B4-BE49-F238E27FC236}">
                <a16:creationId xmlns:a16="http://schemas.microsoft.com/office/drawing/2014/main" id="{F4677539-C42E-4089-8BC8-8F60F299C4C4}"/>
              </a:ext>
            </a:extLst>
          </p:cNvPr>
          <p:cNvSpPr txBox="1"/>
          <p:nvPr/>
        </p:nvSpPr>
        <p:spPr>
          <a:xfrm>
            <a:off x="319322" y="5545039"/>
            <a:ext cx="9072091" cy="707886"/>
          </a:xfrm>
          <a:prstGeom prst="rect">
            <a:avLst/>
          </a:prstGeom>
          <a:noFill/>
        </p:spPr>
        <p:txBody>
          <a:bodyPr wrap="square" rtlCol="0">
            <a:spAutoFit/>
          </a:bodyPr>
          <a:lstStyle/>
          <a:p>
            <a:r>
              <a:rPr lang="en-US" sz="1000"/>
              <a:t>FisherBroyles UK LLP (</a:t>
            </a:r>
            <a:r>
              <a:rPr lang="en-US" sz="1000" b="1"/>
              <a:t>FisherBroyles UK</a:t>
            </a:r>
            <a:r>
              <a:rPr lang="en-US" sz="1000"/>
              <a:t>) is a limited liability partnership registered in England, with registered number OC426505, and which practices from 1 Ropemaker Street, London, EC2Y 9HT. A list of members of FisherBroyles UK is available for inspection at that address. FisherBroyles UK is authorised and regulated by the Solicitors Regulation Authority with registered number 658162. FisherBroyles UK is connected with its affiliate in the US, FisherBroyles LLP, although they are two separate legal entities. The word </a:t>
            </a:r>
            <a:r>
              <a:rPr lang="en-US" sz="1000" b="1"/>
              <a:t>partner</a:t>
            </a:r>
            <a:r>
              <a:rPr lang="en-US" sz="1000"/>
              <a:t> denotes a member of FisherBroyles UK or an employee or consultant with equivalent standing and qualifications.</a:t>
            </a:r>
            <a:endParaRPr lang="en-GB" sz="1000"/>
          </a:p>
        </p:txBody>
      </p:sp>
      <p:sp>
        <p:nvSpPr>
          <p:cNvPr id="26" name="TextBox 25">
            <a:extLst>
              <a:ext uri="{FF2B5EF4-FFF2-40B4-BE49-F238E27FC236}">
                <a16:creationId xmlns:a16="http://schemas.microsoft.com/office/drawing/2014/main" id="{1DF8E53F-7C4B-49AE-B642-D62C96E572D2}"/>
              </a:ext>
            </a:extLst>
          </p:cNvPr>
          <p:cNvSpPr txBox="1"/>
          <p:nvPr/>
        </p:nvSpPr>
        <p:spPr>
          <a:xfrm>
            <a:off x="256102" y="4887358"/>
            <a:ext cx="8806893" cy="646331"/>
          </a:xfrm>
          <a:prstGeom prst="rect">
            <a:avLst/>
          </a:prstGeom>
          <a:noFill/>
        </p:spPr>
        <p:txBody>
          <a:bodyPr wrap="square" rtlCol="0">
            <a:spAutoFit/>
          </a:bodyPr>
          <a:lstStyle/>
          <a:p>
            <a:pPr algn="ctr"/>
            <a:r>
              <a:rPr lang="en-US" sz="1200"/>
              <a:t>ATLANTA   |   AUSTIN   |   BOSTON   |   CHARLOTTE   |   CHICAGO   |   CINCINNATI   |   CLEVELAND   |   COLUMBUS   |   DALLAS DENVER   |   DETROIT   |   HOUSTON   |   LONDON   |   LOS ANGELES   |   MIAMI   |   NAPLES   |   NEW YORK   |   PALO ALTO | PHILADELPHIA   |   PRINCETON   |   SALT LAKE CITY   |   SEATTLE   |   WASHINGTON D.C.</a:t>
            </a:r>
            <a:endParaRPr lang="en-GB" sz="1200"/>
          </a:p>
        </p:txBody>
      </p:sp>
      <p:pic>
        <p:nvPicPr>
          <p:cNvPr id="27" name="Picture 26" descr="A person looking at the camera&#10;&#10;Description automatically generated">
            <a:extLst>
              <a:ext uri="{FF2B5EF4-FFF2-40B4-BE49-F238E27FC236}">
                <a16:creationId xmlns:a16="http://schemas.microsoft.com/office/drawing/2014/main" id="{C285BD2D-F1DE-4A1E-9607-5B25929DFFAB}"/>
              </a:ext>
            </a:extLst>
          </p:cNvPr>
          <p:cNvPicPr>
            <a:picLocks noChangeAspect="1"/>
          </p:cNvPicPr>
          <p:nvPr/>
        </p:nvPicPr>
        <p:blipFill>
          <a:blip r:embed="rId3"/>
          <a:srcRect/>
          <a:stretch>
            <a:fillRect/>
          </a:stretch>
        </p:blipFill>
        <p:spPr>
          <a:xfrm>
            <a:off x="745096" y="1462053"/>
            <a:ext cx="2857899" cy="2867425"/>
          </a:xfrm>
          <a:prstGeom prst="rect">
            <a:avLst/>
          </a:prstGeom>
        </p:spPr>
      </p:pic>
      <p:sp>
        <p:nvSpPr>
          <p:cNvPr id="28" name="Slide Number Placeholder 9">
            <a:extLst>
              <a:ext uri="{FF2B5EF4-FFF2-40B4-BE49-F238E27FC236}">
                <a16:creationId xmlns:a16="http://schemas.microsoft.com/office/drawing/2014/main" id="{142493FA-966D-453D-A824-D2A83D1BA3B6}"/>
              </a:ext>
            </a:extLst>
          </p:cNvPr>
          <p:cNvSpPr>
            <a:spLocks noGrp="1"/>
          </p:cNvSpPr>
          <p:nvPr>
            <p:ph type="sldNum" sz="quarter" idx="12"/>
          </p:nvPr>
        </p:nvSpPr>
        <p:spPr>
          <a:xfrm>
            <a:off x="4202905" y="6350004"/>
            <a:ext cx="652463" cy="365125"/>
          </a:xfrm>
        </p:spPr>
        <p:txBody>
          <a:bodyPr/>
          <a:lstStyle/>
          <a:p>
            <a:fld id="{3D5C08C8-DABF-4E5A-B8D3-DBBF99B1B74E}" type="slidenum">
              <a:rPr lang="en-US" smtClean="0"/>
              <a:t>20</a:t>
            </a:fld>
            <a:endParaRPr lang="en-US"/>
          </a:p>
        </p:txBody>
      </p:sp>
      <p:sp>
        <p:nvSpPr>
          <p:cNvPr id="29" name="Footer Placeholder 1">
            <a:extLst>
              <a:ext uri="{FF2B5EF4-FFF2-40B4-BE49-F238E27FC236}">
                <a16:creationId xmlns:a16="http://schemas.microsoft.com/office/drawing/2014/main" id="{89A80E9C-13DD-4F4A-BC4A-D3756C701149}"/>
              </a:ext>
            </a:extLst>
          </p:cNvPr>
          <p:cNvSpPr txBox="1">
            <a:spLocks/>
          </p:cNvSpPr>
          <p:nvPr/>
        </p:nvSpPr>
        <p:spPr>
          <a:xfrm>
            <a:off x="1770063" y="6350004"/>
            <a:ext cx="2344737" cy="3651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Courier New" panose="02070309020205020404" pitchFamily="49"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 </a:t>
            </a:r>
            <a:r>
              <a:rPr lang="en-US" sz="1400" dirty="0" err="1"/>
              <a:t>FisherBroyles</a:t>
            </a:r>
            <a:r>
              <a:rPr lang="en-US" sz="1400" dirty="0"/>
              <a:t> UK, LLP 2022 </a:t>
            </a:r>
          </a:p>
        </p:txBody>
      </p:sp>
      <p:sp>
        <p:nvSpPr>
          <p:cNvPr id="10" name="Date Placeholder 3">
            <a:extLst>
              <a:ext uri="{FF2B5EF4-FFF2-40B4-BE49-F238E27FC236}">
                <a16:creationId xmlns:a16="http://schemas.microsoft.com/office/drawing/2014/main" id="{47B8CDB0-4A86-4158-BD9A-F9A54B041042}"/>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Tree>
    <p:extLst>
      <p:ext uri="{BB962C8B-B14F-4D97-AF65-F5344CB8AC3E}">
        <p14:creationId xmlns:p14="http://schemas.microsoft.com/office/powerpoint/2010/main" val="363956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6D877E8-27DE-4F31-B11C-8C7CB9C231EB}"/>
              </a:ext>
            </a:extLst>
          </p:cNvPr>
          <p:cNvPicPr>
            <a:picLocks noChangeAspect="1"/>
          </p:cNvPicPr>
          <p:nvPr/>
        </p:nvPicPr>
        <p:blipFill>
          <a:blip r:embed="rId2"/>
          <a:srcRect/>
          <a:stretch>
            <a:fillRect/>
          </a:stretch>
        </p:blipFill>
        <p:spPr>
          <a:xfrm>
            <a:off x="680600" y="1008913"/>
            <a:ext cx="8543212" cy="5125927"/>
          </a:xfrm>
          <a:prstGeom prst="rect">
            <a:avLst/>
          </a:prstGeom>
        </p:spPr>
      </p:pic>
      <p:sp>
        <p:nvSpPr>
          <p:cNvPr id="6" name="Text Placeholder 5">
            <a:extLst>
              <a:ext uri="{FF2B5EF4-FFF2-40B4-BE49-F238E27FC236}">
                <a16:creationId xmlns:a16="http://schemas.microsoft.com/office/drawing/2014/main" id="{CC36B1C8-06DE-4A0F-ABD6-3EBD877DA8ED}"/>
              </a:ext>
            </a:extLst>
          </p:cNvPr>
          <p:cNvSpPr>
            <a:spLocks noGrp="1"/>
          </p:cNvSpPr>
          <p:nvPr>
            <p:ph type="body" sz="quarter" idx="14"/>
          </p:nvPr>
        </p:nvSpPr>
        <p:spPr/>
        <p:txBody>
          <a:bodyPr>
            <a:noAutofit/>
          </a:bodyPr>
          <a:lstStyle/>
          <a:p>
            <a:r>
              <a:rPr lang="en-GB" sz="3000" b="0" dirty="0">
                <a:latin typeface="+mj-lt"/>
              </a:rPr>
              <a:t>Sentencing</a:t>
            </a:r>
            <a:r>
              <a:rPr lang="en-GB" sz="3000" dirty="0">
                <a:latin typeface="+mj-lt"/>
              </a:rPr>
              <a:t> </a:t>
            </a:r>
            <a:r>
              <a:rPr lang="en-GB" sz="3000" b="0" dirty="0">
                <a:latin typeface="+mj-lt"/>
              </a:rPr>
              <a:t>Guidelines</a:t>
            </a:r>
            <a:r>
              <a:rPr lang="en-GB" sz="3000" dirty="0">
                <a:latin typeface="+mj-lt"/>
              </a:rPr>
              <a:t> </a:t>
            </a:r>
          </a:p>
        </p:txBody>
      </p:sp>
      <p:sp>
        <p:nvSpPr>
          <p:cNvPr id="7" name="Slide Number Placeholder 1">
            <a:extLst>
              <a:ext uri="{FF2B5EF4-FFF2-40B4-BE49-F238E27FC236}">
                <a16:creationId xmlns:a16="http://schemas.microsoft.com/office/drawing/2014/main" id="{29EA0A52-7CBF-422C-AB59-CE01784B7FFF}"/>
              </a:ext>
            </a:extLst>
          </p:cNvPr>
          <p:cNvSpPr>
            <a:spLocks noGrp="1"/>
          </p:cNvSpPr>
          <p:nvPr>
            <p:ph type="sldNum" sz="quarter" idx="12"/>
          </p:nvPr>
        </p:nvSpPr>
        <p:spPr>
          <a:xfrm>
            <a:off x="4202905" y="6350004"/>
            <a:ext cx="652463" cy="365125"/>
          </a:xfrm>
        </p:spPr>
        <p:txBody>
          <a:bodyPr/>
          <a:lstStyle/>
          <a:p>
            <a:fld id="{3D5C08C8-DABF-4E5A-B8D3-DBBF99B1B74E}" type="slidenum">
              <a:rPr lang="en-US" smtClean="0"/>
              <a:t>3</a:t>
            </a:fld>
            <a:endParaRPr lang="en-US" dirty="0"/>
          </a:p>
        </p:txBody>
      </p:sp>
      <p:sp>
        <p:nvSpPr>
          <p:cNvPr id="8" name="Date Placeholder 3">
            <a:extLst>
              <a:ext uri="{FF2B5EF4-FFF2-40B4-BE49-F238E27FC236}">
                <a16:creationId xmlns:a16="http://schemas.microsoft.com/office/drawing/2014/main" id="{C5C9C28E-83D0-4202-9597-9D09EB439C72}"/>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Tree>
    <p:extLst>
      <p:ext uri="{BB962C8B-B14F-4D97-AF65-F5344CB8AC3E}">
        <p14:creationId xmlns:p14="http://schemas.microsoft.com/office/powerpoint/2010/main" val="160157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a:extLst>
              <a:ext uri="{FF2B5EF4-FFF2-40B4-BE49-F238E27FC236}">
                <a16:creationId xmlns:a16="http://schemas.microsoft.com/office/drawing/2014/main" id="{A91C34BA-8553-4159-AFB9-9DE932B272F8}"/>
              </a:ext>
            </a:extLst>
          </p:cNvPr>
          <p:cNvSpPr>
            <a:spLocks noGrp="1" noChangeArrowheads="1"/>
          </p:cNvSpPr>
          <p:nvPr>
            <p:ph type="title"/>
          </p:nvPr>
        </p:nvSpPr>
        <p:spPr/>
        <p:txBody>
          <a:bodyPr>
            <a:noAutofit/>
          </a:bodyPr>
          <a:lstStyle/>
          <a:p>
            <a:r>
              <a:rPr lang="en-GB" altLang="en-US" sz="3000" dirty="0">
                <a:latin typeface="+mn-lt"/>
              </a:rPr>
              <a:t>Questions for you and your organisation</a:t>
            </a:r>
          </a:p>
        </p:txBody>
      </p:sp>
      <p:sp>
        <p:nvSpPr>
          <p:cNvPr id="563203" name="Rectangle 3">
            <a:extLst>
              <a:ext uri="{FF2B5EF4-FFF2-40B4-BE49-F238E27FC236}">
                <a16:creationId xmlns:a16="http://schemas.microsoft.com/office/drawing/2014/main" id="{D7BFAF26-AC65-4C62-90D3-0169C51693F1}"/>
              </a:ext>
            </a:extLst>
          </p:cNvPr>
          <p:cNvSpPr>
            <a:spLocks noGrp="1" noChangeArrowheads="1"/>
          </p:cNvSpPr>
          <p:nvPr>
            <p:ph type="body" idx="1"/>
          </p:nvPr>
        </p:nvSpPr>
        <p:spPr>
          <a:xfrm>
            <a:off x="681037" y="1122071"/>
            <a:ext cx="8288822" cy="4952158"/>
          </a:xfrm>
        </p:spPr>
        <p:txBody>
          <a:bodyPr>
            <a:normAutofit/>
          </a:bodyPr>
          <a:lstStyle/>
          <a:p>
            <a:pPr marL="285750" indent="-285750">
              <a:lnSpc>
                <a:spcPct val="150000"/>
              </a:lnSpc>
              <a:buClr>
                <a:srgbClr val="215CA9"/>
              </a:buClr>
              <a:buFont typeface="Arial" panose="020B0604020202020204" pitchFamily="34" charset="0"/>
              <a:buChar char="•"/>
            </a:pPr>
            <a:r>
              <a:rPr lang="en-GB" altLang="en-US" sz="1800" dirty="0"/>
              <a:t>Do I know when the last fatality, life-altering injury or catastrophic event occurred in this organisation and the names of the victims?</a:t>
            </a:r>
          </a:p>
          <a:p>
            <a:pPr marL="285750" indent="-285750">
              <a:lnSpc>
                <a:spcPct val="150000"/>
              </a:lnSpc>
              <a:buClr>
                <a:srgbClr val="215CA9"/>
              </a:buClr>
              <a:buFont typeface="Arial" panose="020B0604020202020204" pitchFamily="34" charset="0"/>
              <a:buChar char="•"/>
            </a:pPr>
            <a:r>
              <a:rPr lang="en-GB" altLang="en-US" sz="1800" dirty="0"/>
              <a:t>Do any of my behaviours as a leader suggest, even unintentionally, that fatalities or injuries are acceptable and part of doing business?</a:t>
            </a:r>
          </a:p>
          <a:p>
            <a:pPr marL="285750" indent="-285750">
              <a:lnSpc>
                <a:spcPct val="150000"/>
              </a:lnSpc>
              <a:buClr>
                <a:srgbClr val="215CA9"/>
              </a:buClr>
              <a:buFont typeface="Arial" panose="020B0604020202020204" pitchFamily="34" charset="0"/>
              <a:buChar char="•"/>
            </a:pPr>
            <a:r>
              <a:rPr lang="en-GB" altLang="en-US" sz="1800" dirty="0"/>
              <a:t>Do any of our systems or processes suggest, even unintentionally, that fatalities or injuries are acceptable and part of doing business?</a:t>
            </a:r>
          </a:p>
          <a:p>
            <a:pPr marL="285750" indent="-285750">
              <a:lnSpc>
                <a:spcPct val="150000"/>
              </a:lnSpc>
              <a:buClr>
                <a:srgbClr val="215CA9"/>
              </a:buClr>
              <a:buFont typeface="Arial" panose="020B0604020202020204" pitchFamily="34" charset="0"/>
              <a:buChar char="•"/>
            </a:pPr>
            <a:r>
              <a:rPr lang="en-GB" altLang="en-US" sz="1800" dirty="0"/>
              <a:t>Do our systems and processes help us comply with the spirit of the law to protect health and safety or are they there to simply demonstrate compliance with the letter of the law?</a:t>
            </a:r>
          </a:p>
        </p:txBody>
      </p:sp>
      <p:pic>
        <p:nvPicPr>
          <p:cNvPr id="6" name="Picture 5" descr="Graphical user interface, application&#10;&#10;Description automatically generated">
            <a:extLst>
              <a:ext uri="{FF2B5EF4-FFF2-40B4-BE49-F238E27FC236}">
                <a16:creationId xmlns:a16="http://schemas.microsoft.com/office/drawing/2014/main" id="{0547042D-3423-4D83-B165-5D39B0D2E656}"/>
              </a:ext>
            </a:extLst>
          </p:cNvPr>
          <p:cNvPicPr>
            <a:picLocks noChangeAspect="1"/>
          </p:cNvPicPr>
          <p:nvPr/>
        </p:nvPicPr>
        <p:blipFill rotWithShape="1">
          <a:blip r:embed="rId2"/>
          <a:srcRect l="65411" t="81544" r="15045" b="11890"/>
          <a:stretch/>
        </p:blipFill>
        <p:spPr bwMode="auto">
          <a:xfrm>
            <a:off x="6941977" y="6303878"/>
            <a:ext cx="2682356" cy="506902"/>
          </a:xfrm>
          <a:prstGeom prst="rect">
            <a:avLst/>
          </a:prstGeom>
          <a:ln>
            <a:noFill/>
          </a:ln>
          <a:extLst>
            <a:ext uri="{53640926-AAD7-44D8-BBD7-CCE9431645EC}">
              <a14:shadowObscured xmlns:a14="http://schemas.microsoft.com/office/drawing/2010/main"/>
            </a:ext>
          </a:extLst>
        </p:spPr>
      </p:pic>
      <p:sp>
        <p:nvSpPr>
          <p:cNvPr id="8" name="Slide Number Placeholder 11">
            <a:extLst>
              <a:ext uri="{FF2B5EF4-FFF2-40B4-BE49-F238E27FC236}">
                <a16:creationId xmlns:a16="http://schemas.microsoft.com/office/drawing/2014/main" id="{ACA84B8A-18DA-4F3C-9DAB-82A788C4885A}"/>
              </a:ext>
            </a:extLst>
          </p:cNvPr>
          <p:cNvSpPr txBox="1">
            <a:spLocks/>
          </p:cNvSpPr>
          <p:nvPr/>
        </p:nvSpPr>
        <p:spPr>
          <a:xfrm>
            <a:off x="4202905" y="6350004"/>
            <a:ext cx="65246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D5C08C8-DABF-4E5A-B8D3-DBBF99B1B74E}" type="slidenum">
              <a:rPr lang="en-US" sz="1400" smtClean="0"/>
              <a:pPr/>
              <a:t>4</a:t>
            </a:fld>
            <a:endParaRPr lang="en-US" sz="1400" dirty="0"/>
          </a:p>
        </p:txBody>
      </p:sp>
      <p:sp>
        <p:nvSpPr>
          <p:cNvPr id="9" name="Footer Placeholder 1">
            <a:extLst>
              <a:ext uri="{FF2B5EF4-FFF2-40B4-BE49-F238E27FC236}">
                <a16:creationId xmlns:a16="http://schemas.microsoft.com/office/drawing/2014/main" id="{E79E5AB8-7DB4-4639-BC2E-E29E72554B39}"/>
              </a:ext>
            </a:extLst>
          </p:cNvPr>
          <p:cNvSpPr txBox="1">
            <a:spLocks/>
          </p:cNvSpPr>
          <p:nvPr/>
        </p:nvSpPr>
        <p:spPr>
          <a:xfrm>
            <a:off x="1770063" y="6350004"/>
            <a:ext cx="2344737" cy="3651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Courier New" panose="02070309020205020404" pitchFamily="49"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 </a:t>
            </a:r>
            <a:r>
              <a:rPr lang="en-US" sz="1400" dirty="0" err="1"/>
              <a:t>FisherBroyles</a:t>
            </a:r>
            <a:r>
              <a:rPr lang="en-US" sz="1400" dirty="0"/>
              <a:t> UK, LLP 2022 </a:t>
            </a:r>
          </a:p>
        </p:txBody>
      </p:sp>
      <p:sp>
        <p:nvSpPr>
          <p:cNvPr id="10" name="Date Placeholder 3">
            <a:extLst>
              <a:ext uri="{FF2B5EF4-FFF2-40B4-BE49-F238E27FC236}">
                <a16:creationId xmlns:a16="http://schemas.microsoft.com/office/drawing/2014/main" id="{762BBD1C-CD66-4F15-BADF-35C0BF77080D}"/>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a:extLst>
              <a:ext uri="{FF2B5EF4-FFF2-40B4-BE49-F238E27FC236}">
                <a16:creationId xmlns:a16="http://schemas.microsoft.com/office/drawing/2014/main" id="{F72C9149-5A97-4483-8CD4-5A77E296B42D}"/>
              </a:ext>
            </a:extLst>
          </p:cNvPr>
          <p:cNvSpPr>
            <a:spLocks noGrp="1" noChangeArrowheads="1"/>
          </p:cNvSpPr>
          <p:nvPr>
            <p:ph type="title"/>
          </p:nvPr>
        </p:nvSpPr>
        <p:spPr>
          <a:xfrm>
            <a:off x="681036" y="126298"/>
            <a:ext cx="8543925" cy="901000"/>
          </a:xfrm>
        </p:spPr>
        <p:txBody>
          <a:bodyPr>
            <a:normAutofit/>
          </a:bodyPr>
          <a:lstStyle/>
          <a:p>
            <a:r>
              <a:rPr lang="en-GB" altLang="en-US" sz="3000" dirty="0">
                <a:latin typeface="+mn-lt"/>
              </a:rPr>
              <a:t>Questions for you and your organisation </a:t>
            </a:r>
          </a:p>
        </p:txBody>
      </p:sp>
      <p:sp>
        <p:nvSpPr>
          <p:cNvPr id="564227" name="Rectangle 3">
            <a:extLst>
              <a:ext uri="{FF2B5EF4-FFF2-40B4-BE49-F238E27FC236}">
                <a16:creationId xmlns:a16="http://schemas.microsoft.com/office/drawing/2014/main" id="{43CB0D4C-44D1-47E9-9ED0-CA301EF658D9}"/>
              </a:ext>
            </a:extLst>
          </p:cNvPr>
          <p:cNvSpPr>
            <a:spLocks noGrp="1" noChangeArrowheads="1"/>
          </p:cNvSpPr>
          <p:nvPr>
            <p:ph type="body" idx="1"/>
          </p:nvPr>
        </p:nvSpPr>
        <p:spPr>
          <a:xfrm>
            <a:off x="681037" y="1319007"/>
            <a:ext cx="8543925" cy="3280562"/>
          </a:xfrm>
        </p:spPr>
        <p:txBody>
          <a:bodyPr>
            <a:normAutofit lnSpcReduction="10000"/>
          </a:bodyPr>
          <a:lstStyle/>
          <a:p>
            <a:pPr marL="381000" indent="-381000">
              <a:lnSpc>
                <a:spcPct val="150000"/>
              </a:lnSpc>
              <a:buClr>
                <a:srgbClr val="215CA9"/>
              </a:buClr>
              <a:buFont typeface="Arial" panose="020B0604020202020204" pitchFamily="34" charset="0"/>
              <a:buChar char="•"/>
            </a:pPr>
            <a:r>
              <a:rPr lang="en-GB" altLang="en-US" sz="1800" dirty="0"/>
              <a:t>Can I list and describe the main sources of potential (or previous) harm or damage?</a:t>
            </a:r>
          </a:p>
          <a:p>
            <a:pPr marL="381000" indent="-381000">
              <a:lnSpc>
                <a:spcPct val="150000"/>
              </a:lnSpc>
              <a:buClr>
                <a:srgbClr val="215CA9"/>
              </a:buClr>
              <a:buFont typeface="Arial" panose="020B0604020202020204" pitchFamily="34" charset="0"/>
              <a:buChar char="•"/>
            </a:pPr>
            <a:r>
              <a:rPr lang="en-GB" altLang="en-US" sz="1800" dirty="0"/>
              <a:t>What leading metrics do we track to ensure that our injury prevention mechanisms are robust?</a:t>
            </a:r>
          </a:p>
          <a:p>
            <a:pPr marL="381000" indent="-381000">
              <a:lnSpc>
                <a:spcPct val="150000"/>
              </a:lnSpc>
              <a:buClr>
                <a:srgbClr val="215CA9"/>
              </a:buClr>
              <a:buFont typeface="Arial" panose="020B0604020202020204" pitchFamily="34" charset="0"/>
              <a:buChar char="•"/>
            </a:pPr>
            <a:r>
              <a:rPr lang="en-GB" altLang="en-US" sz="1800" dirty="0"/>
              <a:t>How do we know whether we are building strong safety leadership at all levels and creating a good safety culture?</a:t>
            </a:r>
          </a:p>
          <a:p>
            <a:pPr marL="381000" indent="-381000">
              <a:lnSpc>
                <a:spcPct val="150000"/>
              </a:lnSpc>
              <a:buClr>
                <a:srgbClr val="215CA9"/>
              </a:buClr>
              <a:buFont typeface="Arial" panose="020B0604020202020204" pitchFamily="34" charset="0"/>
              <a:buChar char="•"/>
            </a:pPr>
            <a:r>
              <a:rPr lang="en-GB" altLang="en-US" sz="1800" dirty="0"/>
              <a:t>Does the company maintain a sense of vulnerability to accidents or is it becoming complacent?</a:t>
            </a:r>
          </a:p>
        </p:txBody>
      </p:sp>
      <p:pic>
        <p:nvPicPr>
          <p:cNvPr id="6" name="Picture 5" descr="Graphical user interface, application&#10;&#10;Description automatically generated">
            <a:extLst>
              <a:ext uri="{FF2B5EF4-FFF2-40B4-BE49-F238E27FC236}">
                <a16:creationId xmlns:a16="http://schemas.microsoft.com/office/drawing/2014/main" id="{B1B6F45D-0169-41D0-AF4D-8A2373DC8877}"/>
              </a:ext>
            </a:extLst>
          </p:cNvPr>
          <p:cNvPicPr>
            <a:picLocks noChangeAspect="1"/>
          </p:cNvPicPr>
          <p:nvPr/>
        </p:nvPicPr>
        <p:blipFill rotWithShape="1">
          <a:blip r:embed="rId2"/>
          <a:srcRect l="65411" t="81544" r="15045" b="11890"/>
          <a:stretch/>
        </p:blipFill>
        <p:spPr bwMode="auto">
          <a:xfrm>
            <a:off x="6941977" y="6303878"/>
            <a:ext cx="2682356" cy="506902"/>
          </a:xfrm>
          <a:prstGeom prst="rect">
            <a:avLst/>
          </a:prstGeom>
          <a:ln>
            <a:noFill/>
          </a:ln>
          <a:extLst>
            <a:ext uri="{53640926-AAD7-44D8-BBD7-CCE9431645EC}">
              <a14:shadowObscured xmlns:a14="http://schemas.microsoft.com/office/drawing/2010/main"/>
            </a:ext>
          </a:extLst>
        </p:spPr>
      </p:pic>
      <p:sp>
        <p:nvSpPr>
          <p:cNvPr id="8" name="Slide Number Placeholder 11">
            <a:extLst>
              <a:ext uri="{FF2B5EF4-FFF2-40B4-BE49-F238E27FC236}">
                <a16:creationId xmlns:a16="http://schemas.microsoft.com/office/drawing/2014/main" id="{177CE7A6-497B-4736-8402-11B3B2C990DD}"/>
              </a:ext>
            </a:extLst>
          </p:cNvPr>
          <p:cNvSpPr txBox="1">
            <a:spLocks/>
          </p:cNvSpPr>
          <p:nvPr/>
        </p:nvSpPr>
        <p:spPr>
          <a:xfrm>
            <a:off x="4202905" y="6350004"/>
            <a:ext cx="65246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D5C08C8-DABF-4E5A-B8D3-DBBF99B1B74E}" type="slidenum">
              <a:rPr lang="en-US" sz="1400" smtClean="0"/>
              <a:pPr/>
              <a:t>5</a:t>
            </a:fld>
            <a:endParaRPr lang="en-US" sz="1400" dirty="0"/>
          </a:p>
        </p:txBody>
      </p:sp>
      <p:sp>
        <p:nvSpPr>
          <p:cNvPr id="11" name="Footer Placeholder 1">
            <a:extLst>
              <a:ext uri="{FF2B5EF4-FFF2-40B4-BE49-F238E27FC236}">
                <a16:creationId xmlns:a16="http://schemas.microsoft.com/office/drawing/2014/main" id="{4D3DC0F5-4EC0-4702-BCED-EFEFCDABD984}"/>
              </a:ext>
            </a:extLst>
          </p:cNvPr>
          <p:cNvSpPr txBox="1">
            <a:spLocks/>
          </p:cNvSpPr>
          <p:nvPr/>
        </p:nvSpPr>
        <p:spPr>
          <a:xfrm>
            <a:off x="1770063" y="6350004"/>
            <a:ext cx="2344737" cy="3651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Courier New" panose="02070309020205020404" pitchFamily="49"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 </a:t>
            </a:r>
            <a:r>
              <a:rPr lang="en-US" sz="1400" dirty="0" err="1"/>
              <a:t>FisherBroyles</a:t>
            </a:r>
            <a:r>
              <a:rPr lang="en-US" sz="1400" dirty="0"/>
              <a:t> UK, LLP 2022 </a:t>
            </a:r>
          </a:p>
        </p:txBody>
      </p:sp>
      <p:sp>
        <p:nvSpPr>
          <p:cNvPr id="10" name="Date Placeholder 3">
            <a:extLst>
              <a:ext uri="{FF2B5EF4-FFF2-40B4-BE49-F238E27FC236}">
                <a16:creationId xmlns:a16="http://schemas.microsoft.com/office/drawing/2014/main" id="{261187B0-7F59-4606-AC13-10B0B6D4281D}"/>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254ECD-A8AF-4780-88EA-4BCF675D4967}"/>
              </a:ext>
            </a:extLst>
          </p:cNvPr>
          <p:cNvSpPr>
            <a:spLocks noGrp="1"/>
          </p:cNvSpPr>
          <p:nvPr>
            <p:ph type="sldNum" sz="quarter" idx="12"/>
          </p:nvPr>
        </p:nvSpPr>
        <p:spPr/>
        <p:txBody>
          <a:bodyPr/>
          <a:lstStyle/>
          <a:p>
            <a:fld id="{3D5C08C8-DABF-4E5A-B8D3-DBBF99B1B74E}" type="slidenum">
              <a:rPr lang="en-US" smtClean="0"/>
              <a:t>6</a:t>
            </a:fld>
            <a:endParaRPr lang="en-US"/>
          </a:p>
        </p:txBody>
      </p:sp>
      <p:sp>
        <p:nvSpPr>
          <p:cNvPr id="5" name="Text Placeholder 4">
            <a:extLst>
              <a:ext uri="{FF2B5EF4-FFF2-40B4-BE49-F238E27FC236}">
                <a16:creationId xmlns:a16="http://schemas.microsoft.com/office/drawing/2014/main" id="{E13D64F0-A12D-4A7D-BC7C-1EBF55A6BC76}"/>
              </a:ext>
            </a:extLst>
          </p:cNvPr>
          <p:cNvSpPr>
            <a:spLocks noGrp="1"/>
          </p:cNvSpPr>
          <p:nvPr>
            <p:ph type="body" sz="quarter" idx="13"/>
          </p:nvPr>
        </p:nvSpPr>
        <p:spPr>
          <a:xfrm>
            <a:off x="709610" y="965656"/>
            <a:ext cx="7842931" cy="5082721"/>
          </a:xfrm>
        </p:spPr>
        <p:txBody>
          <a:bodyPr>
            <a:normAutofit fontScale="55000" lnSpcReduction="20000"/>
          </a:bodyPr>
          <a:lstStyle/>
          <a:p>
            <a:pPr marL="571500" indent="-482600">
              <a:lnSpc>
                <a:spcPct val="170000"/>
              </a:lnSpc>
              <a:buClr>
                <a:srgbClr val="215CA9"/>
              </a:buClr>
              <a:buFont typeface="Arial" panose="020B0604020202020204" pitchFamily="34" charset="0"/>
              <a:buChar char="•"/>
            </a:pPr>
            <a:r>
              <a:rPr lang="en-GB" sz="3600" dirty="0"/>
              <a:t>Suitable and sufficient Risk Assessments</a:t>
            </a:r>
          </a:p>
          <a:p>
            <a:pPr marL="571500" indent="-482600">
              <a:lnSpc>
                <a:spcPct val="170000"/>
              </a:lnSpc>
              <a:buClr>
                <a:srgbClr val="215CA9"/>
              </a:buClr>
              <a:buFont typeface="Arial" panose="020B0604020202020204" pitchFamily="34" charset="0"/>
              <a:buChar char="•"/>
            </a:pPr>
            <a:r>
              <a:rPr lang="en-GB" sz="3600" dirty="0"/>
              <a:t>Managing Subcontractors</a:t>
            </a:r>
          </a:p>
          <a:p>
            <a:pPr marL="571500" indent="-482600">
              <a:lnSpc>
                <a:spcPct val="170000"/>
              </a:lnSpc>
              <a:buClr>
                <a:srgbClr val="215CA9"/>
              </a:buClr>
              <a:buFont typeface="Arial" panose="020B0604020202020204" pitchFamily="34" charset="0"/>
              <a:buChar char="•"/>
            </a:pPr>
            <a:r>
              <a:rPr lang="en-GB" sz="3600" dirty="0"/>
              <a:t>Competence and training </a:t>
            </a:r>
          </a:p>
          <a:p>
            <a:pPr marL="571500" indent="-482600">
              <a:lnSpc>
                <a:spcPct val="170000"/>
              </a:lnSpc>
              <a:buClr>
                <a:srgbClr val="215CA9"/>
              </a:buClr>
              <a:buFont typeface="Arial" panose="020B0604020202020204" pitchFamily="34" charset="0"/>
              <a:buChar char="•"/>
            </a:pPr>
            <a:r>
              <a:rPr lang="en-GB" sz="3600" dirty="0"/>
              <a:t>Supervision and site leadership </a:t>
            </a:r>
          </a:p>
          <a:p>
            <a:pPr marL="571500" indent="-482600">
              <a:lnSpc>
                <a:spcPct val="170000"/>
              </a:lnSpc>
              <a:buClr>
                <a:srgbClr val="215CA9"/>
              </a:buClr>
              <a:buFont typeface="Arial" panose="020B0604020202020204" pitchFamily="34" charset="0"/>
              <a:buChar char="•"/>
            </a:pPr>
            <a:r>
              <a:rPr lang="en-GB" sz="3600" dirty="0"/>
              <a:t>Culture</a:t>
            </a:r>
          </a:p>
          <a:p>
            <a:pPr marL="571500" indent="-482600">
              <a:lnSpc>
                <a:spcPct val="170000"/>
              </a:lnSpc>
              <a:buClr>
                <a:srgbClr val="215CA9"/>
              </a:buClr>
              <a:buFont typeface="Arial" panose="020B0604020202020204" pitchFamily="34" charset="0"/>
              <a:buChar char="•"/>
            </a:pPr>
            <a:r>
              <a:rPr lang="en-GB" sz="3600" dirty="0"/>
              <a:t>Complacency</a:t>
            </a:r>
          </a:p>
          <a:p>
            <a:pPr marL="571500" indent="-482600">
              <a:lnSpc>
                <a:spcPct val="170000"/>
              </a:lnSpc>
              <a:buClr>
                <a:srgbClr val="215CA9"/>
              </a:buClr>
              <a:buFont typeface="Arial" panose="020B0604020202020204" pitchFamily="34" charset="0"/>
              <a:buChar char="•"/>
            </a:pPr>
            <a:r>
              <a:rPr lang="en-GB" sz="3600" dirty="0"/>
              <a:t>Communication – not “I thought” </a:t>
            </a:r>
          </a:p>
          <a:p>
            <a:pPr marL="571500" indent="-482600">
              <a:lnSpc>
                <a:spcPct val="170000"/>
              </a:lnSpc>
              <a:buClr>
                <a:srgbClr val="215CA9"/>
              </a:buClr>
              <a:buFont typeface="Arial" panose="020B0604020202020204" pitchFamily="34" charset="0"/>
              <a:buChar char="•"/>
            </a:pPr>
            <a:r>
              <a:rPr lang="en-GB" sz="3600" dirty="0"/>
              <a:t>Avoid “I was trying to help” </a:t>
            </a:r>
          </a:p>
          <a:p>
            <a:endParaRPr lang="en-GB" dirty="0"/>
          </a:p>
        </p:txBody>
      </p:sp>
      <p:sp>
        <p:nvSpPr>
          <p:cNvPr id="6" name="Text Placeholder 5">
            <a:extLst>
              <a:ext uri="{FF2B5EF4-FFF2-40B4-BE49-F238E27FC236}">
                <a16:creationId xmlns:a16="http://schemas.microsoft.com/office/drawing/2014/main" id="{82F62AF9-AA2C-47A8-B0E3-A959620CE1FA}"/>
              </a:ext>
            </a:extLst>
          </p:cNvPr>
          <p:cNvSpPr>
            <a:spLocks noGrp="1"/>
          </p:cNvSpPr>
          <p:nvPr>
            <p:ph type="body" sz="quarter" idx="14"/>
          </p:nvPr>
        </p:nvSpPr>
        <p:spPr>
          <a:xfrm>
            <a:off x="709610" y="232230"/>
            <a:ext cx="8641219" cy="431800"/>
          </a:xfrm>
        </p:spPr>
        <p:txBody>
          <a:bodyPr>
            <a:normAutofit fontScale="85000" lnSpcReduction="20000"/>
          </a:bodyPr>
          <a:lstStyle/>
          <a:p>
            <a:r>
              <a:rPr lang="en-GB" sz="3500" b="0" dirty="0"/>
              <a:t>Key Learning from Cases investigated and prosecuted  </a:t>
            </a:r>
          </a:p>
          <a:p>
            <a:endParaRPr lang="en-GB" dirty="0"/>
          </a:p>
        </p:txBody>
      </p:sp>
      <p:sp>
        <p:nvSpPr>
          <p:cNvPr id="9" name="Date Placeholder 3">
            <a:extLst>
              <a:ext uri="{FF2B5EF4-FFF2-40B4-BE49-F238E27FC236}">
                <a16:creationId xmlns:a16="http://schemas.microsoft.com/office/drawing/2014/main" id="{01E1194F-B918-471F-9C06-7030E59AB73E}"/>
              </a:ext>
            </a:extLst>
          </p:cNvPr>
          <p:cNvSpPr>
            <a:spLocks noGrp="1"/>
          </p:cNvSpPr>
          <p:nvPr>
            <p:ph type="dt" sz="half" idx="10"/>
          </p:nvPr>
        </p:nvSpPr>
        <p:spPr>
          <a:xfrm>
            <a:off x="354805" y="6350004"/>
            <a:ext cx="1173162" cy="365125"/>
          </a:xfrm>
        </p:spPr>
        <p:txBody>
          <a:bodyPr/>
          <a:lstStyle/>
          <a:p>
            <a:fld id="{FAF23128-0084-410F-BD01-DD87CF847C7B}" type="datetime1">
              <a:rPr lang="en-GB" sz="1400" smtClean="0"/>
              <a:t>21/04/2022</a:t>
            </a:fld>
            <a:endParaRPr lang="en-US" dirty="0"/>
          </a:p>
        </p:txBody>
      </p:sp>
      <p:sp>
        <p:nvSpPr>
          <p:cNvPr id="7" name="Footer Placeholder 1">
            <a:extLst>
              <a:ext uri="{FF2B5EF4-FFF2-40B4-BE49-F238E27FC236}">
                <a16:creationId xmlns:a16="http://schemas.microsoft.com/office/drawing/2014/main" id="{282AB6D1-3BF3-49D5-8683-9DB91226589F}"/>
              </a:ext>
            </a:extLst>
          </p:cNvPr>
          <p:cNvSpPr txBox="1">
            <a:spLocks/>
          </p:cNvSpPr>
          <p:nvPr/>
        </p:nvSpPr>
        <p:spPr>
          <a:xfrm>
            <a:off x="1770063" y="6350004"/>
            <a:ext cx="2344737" cy="3651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Courier New" panose="02070309020205020404" pitchFamily="49"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Wingdings" panose="05000000000000000000" pitchFamily="2" charset="2"/>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 </a:t>
            </a:r>
            <a:r>
              <a:rPr lang="en-US" sz="1400" dirty="0" err="1"/>
              <a:t>FisherBroyles</a:t>
            </a:r>
            <a:r>
              <a:rPr lang="en-US" sz="1400" dirty="0"/>
              <a:t> UK, LLP 2022 </a:t>
            </a:r>
          </a:p>
        </p:txBody>
      </p:sp>
    </p:spTree>
    <p:extLst>
      <p:ext uri="{BB962C8B-B14F-4D97-AF65-F5344CB8AC3E}">
        <p14:creationId xmlns:p14="http://schemas.microsoft.com/office/powerpoint/2010/main" val="3695525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ACCA40-039D-4594-8AD5-291B97157F8A}"/>
              </a:ext>
            </a:extLst>
          </p:cNvPr>
          <p:cNvSpPr>
            <a:spLocks noGrp="1"/>
          </p:cNvSpPr>
          <p:nvPr>
            <p:ph type="body" sz="quarter" idx="13"/>
          </p:nvPr>
        </p:nvSpPr>
        <p:spPr/>
        <p:txBody>
          <a:bodyPr/>
          <a:lstStyle/>
          <a:p>
            <a:pPr marL="457200" indent="-457200">
              <a:buClr>
                <a:srgbClr val="215CA9"/>
              </a:buClr>
              <a:buFont typeface="Arial" panose="020B0604020202020204" pitchFamily="34" charset="0"/>
              <a:buChar char="•"/>
            </a:pPr>
            <a:r>
              <a:rPr lang="en-US" dirty="0"/>
              <a:t>Mental Health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Impact of long Covid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Hybrid Working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ESG – opportunity for safety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Building Safety Bill </a:t>
            </a:r>
          </a:p>
        </p:txBody>
      </p:sp>
      <p:sp>
        <p:nvSpPr>
          <p:cNvPr id="4" name="Date Placeholder 3">
            <a:extLst>
              <a:ext uri="{FF2B5EF4-FFF2-40B4-BE49-F238E27FC236}">
                <a16:creationId xmlns:a16="http://schemas.microsoft.com/office/drawing/2014/main" id="{C19D203F-A1C3-4C2A-AD9A-D69AA42F3D1A}"/>
              </a:ext>
            </a:extLst>
          </p:cNvPr>
          <p:cNvSpPr>
            <a:spLocks noGrp="1"/>
          </p:cNvSpPr>
          <p:nvPr>
            <p:ph type="dt" sz="half" idx="10"/>
          </p:nvPr>
        </p:nvSpPr>
        <p:spPr/>
        <p:txBody>
          <a:bodyPr/>
          <a:lstStyle/>
          <a:p>
            <a:fld id="{FAF23128-0084-410F-BD01-DD87CF847C7B}" type="datetime1">
              <a:rPr lang="en-GB" sz="1400" smtClean="0"/>
              <a:t>21/04/2022</a:t>
            </a:fld>
            <a:endParaRPr lang="en-US" dirty="0"/>
          </a:p>
        </p:txBody>
      </p:sp>
      <p:sp>
        <p:nvSpPr>
          <p:cNvPr id="5" name="Footer Placeholder 4">
            <a:extLst>
              <a:ext uri="{FF2B5EF4-FFF2-40B4-BE49-F238E27FC236}">
                <a16:creationId xmlns:a16="http://schemas.microsoft.com/office/drawing/2014/main" id="{66C9C303-02CE-4402-BA3F-6277C5D2CC6E}"/>
              </a:ext>
            </a:extLst>
          </p:cNvPr>
          <p:cNvSpPr>
            <a:spLocks noGrp="1"/>
          </p:cNvSpPr>
          <p:nvPr>
            <p:ph type="ftr" sz="quarter" idx="11"/>
          </p:nvPr>
        </p:nvSpPr>
        <p:spPr/>
        <p:txBody>
          <a:bodyPr/>
          <a:lstStyle/>
          <a:p>
            <a:r>
              <a:rPr lang="en-US" dirty="0"/>
              <a:t>© FisherBroyles UK, LLP </a:t>
            </a:r>
            <a:fld id="{A2893C84-A3F9-4A95-AD0C-0C12E4FBAFAE}" type="datetimeyyyy">
              <a:rPr lang="en-US"/>
              <a:t>2022</a:t>
            </a:fld>
            <a:endParaRPr lang="en-US" dirty="0"/>
          </a:p>
        </p:txBody>
      </p:sp>
      <p:sp>
        <p:nvSpPr>
          <p:cNvPr id="6" name="Slide Number Placeholder 5">
            <a:extLst>
              <a:ext uri="{FF2B5EF4-FFF2-40B4-BE49-F238E27FC236}">
                <a16:creationId xmlns:a16="http://schemas.microsoft.com/office/drawing/2014/main" id="{C892218F-B11C-4F60-A350-74843D6707D9}"/>
              </a:ext>
            </a:extLst>
          </p:cNvPr>
          <p:cNvSpPr>
            <a:spLocks noGrp="1"/>
          </p:cNvSpPr>
          <p:nvPr>
            <p:ph type="sldNum" sz="quarter" idx="12"/>
          </p:nvPr>
        </p:nvSpPr>
        <p:spPr/>
        <p:txBody>
          <a:bodyPr/>
          <a:lstStyle/>
          <a:p>
            <a:fld id="{3D5C08C8-DABF-4E5A-B8D3-DBBF99B1B74E}" type="slidenum">
              <a:rPr lang="en-US" smtClean="0"/>
              <a:pPr/>
              <a:t>7</a:t>
            </a:fld>
            <a:endParaRPr lang="en-US"/>
          </a:p>
        </p:txBody>
      </p:sp>
      <p:sp>
        <p:nvSpPr>
          <p:cNvPr id="7" name="Text Placeholder 9">
            <a:extLst>
              <a:ext uri="{FF2B5EF4-FFF2-40B4-BE49-F238E27FC236}">
                <a16:creationId xmlns:a16="http://schemas.microsoft.com/office/drawing/2014/main" id="{6791166B-EAD4-4A57-B32C-946E87B6D2E2}"/>
              </a:ext>
            </a:extLst>
          </p:cNvPr>
          <p:cNvSpPr>
            <a:spLocks noGrp="1"/>
          </p:cNvSpPr>
          <p:nvPr>
            <p:ph type="body" sz="quarter" idx="14"/>
          </p:nvPr>
        </p:nvSpPr>
        <p:spPr>
          <a:xfrm>
            <a:off x="354011" y="142871"/>
            <a:ext cx="9196390" cy="615886"/>
          </a:xfrm>
        </p:spPr>
        <p:txBody>
          <a:bodyPr>
            <a:noAutofit/>
          </a:bodyPr>
          <a:lstStyle/>
          <a:p>
            <a:r>
              <a:rPr lang="en-GB" b="0" dirty="0"/>
              <a:t>Current topics </a:t>
            </a:r>
          </a:p>
        </p:txBody>
      </p:sp>
    </p:spTree>
    <p:extLst>
      <p:ext uri="{BB962C8B-B14F-4D97-AF65-F5344CB8AC3E}">
        <p14:creationId xmlns:p14="http://schemas.microsoft.com/office/powerpoint/2010/main" val="330557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ACCA40-039D-4594-8AD5-291B97157F8A}"/>
              </a:ext>
            </a:extLst>
          </p:cNvPr>
          <p:cNvSpPr>
            <a:spLocks noGrp="1"/>
          </p:cNvSpPr>
          <p:nvPr>
            <p:ph type="body" sz="quarter" idx="13"/>
          </p:nvPr>
        </p:nvSpPr>
        <p:spPr/>
        <p:txBody>
          <a:bodyPr/>
          <a:lstStyle/>
          <a:p>
            <a:pPr marL="457200" indent="-457200">
              <a:buClr>
                <a:srgbClr val="215CA9"/>
              </a:buClr>
              <a:buFont typeface="Arial" panose="020B0604020202020204" pitchFamily="34" charset="0"/>
              <a:buChar char="•"/>
            </a:pPr>
            <a:r>
              <a:rPr lang="en-US" dirty="0"/>
              <a:t>Back to basics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Manual handling/work from height/slips trips falls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Induction /training/refresher training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Staff turnover – at what level ?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Audits – do they provide assurance ? </a:t>
            </a:r>
          </a:p>
        </p:txBody>
      </p:sp>
      <p:sp>
        <p:nvSpPr>
          <p:cNvPr id="4" name="Date Placeholder 3">
            <a:extLst>
              <a:ext uri="{FF2B5EF4-FFF2-40B4-BE49-F238E27FC236}">
                <a16:creationId xmlns:a16="http://schemas.microsoft.com/office/drawing/2014/main" id="{C19D203F-A1C3-4C2A-AD9A-D69AA42F3D1A}"/>
              </a:ext>
            </a:extLst>
          </p:cNvPr>
          <p:cNvSpPr>
            <a:spLocks noGrp="1"/>
          </p:cNvSpPr>
          <p:nvPr>
            <p:ph type="dt" sz="half" idx="10"/>
          </p:nvPr>
        </p:nvSpPr>
        <p:spPr/>
        <p:txBody>
          <a:bodyPr/>
          <a:lstStyle/>
          <a:p>
            <a:fld id="{FAF23128-0084-410F-BD01-DD87CF847C7B}" type="datetime1">
              <a:rPr lang="en-GB" sz="1400" smtClean="0"/>
              <a:t>21/04/2022</a:t>
            </a:fld>
            <a:endParaRPr lang="en-US" dirty="0"/>
          </a:p>
        </p:txBody>
      </p:sp>
      <p:sp>
        <p:nvSpPr>
          <p:cNvPr id="5" name="Footer Placeholder 4">
            <a:extLst>
              <a:ext uri="{FF2B5EF4-FFF2-40B4-BE49-F238E27FC236}">
                <a16:creationId xmlns:a16="http://schemas.microsoft.com/office/drawing/2014/main" id="{66C9C303-02CE-4402-BA3F-6277C5D2CC6E}"/>
              </a:ext>
            </a:extLst>
          </p:cNvPr>
          <p:cNvSpPr>
            <a:spLocks noGrp="1"/>
          </p:cNvSpPr>
          <p:nvPr>
            <p:ph type="ftr" sz="quarter" idx="11"/>
          </p:nvPr>
        </p:nvSpPr>
        <p:spPr/>
        <p:txBody>
          <a:bodyPr/>
          <a:lstStyle/>
          <a:p>
            <a:r>
              <a:rPr lang="en-US" dirty="0"/>
              <a:t>© FisherBroyles UK, LLP </a:t>
            </a:r>
            <a:fld id="{A2893C84-A3F9-4A95-AD0C-0C12E4FBAFAE}" type="datetimeyyyy">
              <a:rPr lang="en-US"/>
              <a:t>2022</a:t>
            </a:fld>
            <a:endParaRPr lang="en-US" dirty="0"/>
          </a:p>
        </p:txBody>
      </p:sp>
      <p:sp>
        <p:nvSpPr>
          <p:cNvPr id="6" name="Slide Number Placeholder 5">
            <a:extLst>
              <a:ext uri="{FF2B5EF4-FFF2-40B4-BE49-F238E27FC236}">
                <a16:creationId xmlns:a16="http://schemas.microsoft.com/office/drawing/2014/main" id="{C892218F-B11C-4F60-A350-74843D6707D9}"/>
              </a:ext>
            </a:extLst>
          </p:cNvPr>
          <p:cNvSpPr>
            <a:spLocks noGrp="1"/>
          </p:cNvSpPr>
          <p:nvPr>
            <p:ph type="sldNum" sz="quarter" idx="12"/>
          </p:nvPr>
        </p:nvSpPr>
        <p:spPr/>
        <p:txBody>
          <a:bodyPr/>
          <a:lstStyle/>
          <a:p>
            <a:fld id="{3D5C08C8-DABF-4E5A-B8D3-DBBF99B1B74E}" type="slidenum">
              <a:rPr lang="en-US" smtClean="0"/>
              <a:pPr/>
              <a:t>8</a:t>
            </a:fld>
            <a:endParaRPr lang="en-US"/>
          </a:p>
        </p:txBody>
      </p:sp>
      <p:sp>
        <p:nvSpPr>
          <p:cNvPr id="7" name="Text Placeholder 9">
            <a:extLst>
              <a:ext uri="{FF2B5EF4-FFF2-40B4-BE49-F238E27FC236}">
                <a16:creationId xmlns:a16="http://schemas.microsoft.com/office/drawing/2014/main" id="{6791166B-EAD4-4A57-B32C-946E87B6D2E2}"/>
              </a:ext>
            </a:extLst>
          </p:cNvPr>
          <p:cNvSpPr>
            <a:spLocks noGrp="1"/>
          </p:cNvSpPr>
          <p:nvPr>
            <p:ph type="body" sz="quarter" idx="14"/>
          </p:nvPr>
        </p:nvSpPr>
        <p:spPr>
          <a:xfrm>
            <a:off x="354011" y="142871"/>
            <a:ext cx="9196390" cy="615886"/>
          </a:xfrm>
        </p:spPr>
        <p:txBody>
          <a:bodyPr>
            <a:noAutofit/>
          </a:bodyPr>
          <a:lstStyle/>
          <a:p>
            <a:r>
              <a:rPr lang="en-GB" b="0" dirty="0"/>
              <a:t>Living with Covid </a:t>
            </a:r>
          </a:p>
        </p:txBody>
      </p:sp>
    </p:spTree>
    <p:extLst>
      <p:ext uri="{BB962C8B-B14F-4D97-AF65-F5344CB8AC3E}">
        <p14:creationId xmlns:p14="http://schemas.microsoft.com/office/powerpoint/2010/main" val="32511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ACCA40-039D-4594-8AD5-291B97157F8A}"/>
              </a:ext>
            </a:extLst>
          </p:cNvPr>
          <p:cNvSpPr>
            <a:spLocks noGrp="1"/>
          </p:cNvSpPr>
          <p:nvPr>
            <p:ph type="body" sz="quarter" idx="13"/>
          </p:nvPr>
        </p:nvSpPr>
        <p:spPr>
          <a:xfrm>
            <a:off x="354011" y="1236630"/>
            <a:ext cx="9196390" cy="4635500"/>
          </a:xfrm>
        </p:spPr>
        <p:txBody>
          <a:bodyPr>
            <a:normAutofit lnSpcReduction="10000"/>
          </a:bodyPr>
          <a:lstStyle/>
          <a:p>
            <a:pPr marL="457200" indent="-457200">
              <a:buClr>
                <a:srgbClr val="215CA9"/>
              </a:buClr>
              <a:buFont typeface="Arial" panose="020B0604020202020204" pitchFamily="34" charset="0"/>
              <a:buChar char="•"/>
            </a:pPr>
            <a:r>
              <a:rPr lang="en-US" dirty="0"/>
              <a:t>Is there a policy ?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How is it structured ?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How is it shared/trained?</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Is it effective ?</a:t>
            </a:r>
          </a:p>
          <a:p>
            <a:pPr marL="457200" indent="-457200">
              <a:buClr>
                <a:srgbClr val="215CA9"/>
              </a:buClr>
              <a:buFont typeface="Arial" panose="020B0604020202020204" pitchFamily="34" charset="0"/>
              <a:buChar char="•"/>
            </a:pPr>
            <a:endParaRPr lang="en-US" dirty="0"/>
          </a:p>
          <a:p>
            <a:pPr marL="457200" indent="-457200">
              <a:buClr>
                <a:srgbClr val="215CA9"/>
              </a:buClr>
              <a:buFont typeface="Arial" panose="020B0604020202020204" pitchFamily="34" charset="0"/>
              <a:buChar char="•"/>
            </a:pPr>
            <a:r>
              <a:rPr lang="en-US" dirty="0"/>
              <a:t>Competition  Authorities announced spot check on people’s homes – will HSE do this ?  </a:t>
            </a:r>
          </a:p>
        </p:txBody>
      </p:sp>
      <p:sp>
        <p:nvSpPr>
          <p:cNvPr id="4" name="Date Placeholder 3">
            <a:extLst>
              <a:ext uri="{FF2B5EF4-FFF2-40B4-BE49-F238E27FC236}">
                <a16:creationId xmlns:a16="http://schemas.microsoft.com/office/drawing/2014/main" id="{C19D203F-A1C3-4C2A-AD9A-D69AA42F3D1A}"/>
              </a:ext>
            </a:extLst>
          </p:cNvPr>
          <p:cNvSpPr>
            <a:spLocks noGrp="1"/>
          </p:cNvSpPr>
          <p:nvPr>
            <p:ph type="dt" sz="half" idx="10"/>
          </p:nvPr>
        </p:nvSpPr>
        <p:spPr/>
        <p:txBody>
          <a:bodyPr/>
          <a:lstStyle/>
          <a:p>
            <a:fld id="{FAF23128-0084-410F-BD01-DD87CF847C7B}" type="datetime1">
              <a:rPr lang="en-GB" sz="1400" smtClean="0"/>
              <a:t>21/04/2022</a:t>
            </a:fld>
            <a:endParaRPr lang="en-US" dirty="0"/>
          </a:p>
        </p:txBody>
      </p:sp>
      <p:sp>
        <p:nvSpPr>
          <p:cNvPr id="5" name="Footer Placeholder 4">
            <a:extLst>
              <a:ext uri="{FF2B5EF4-FFF2-40B4-BE49-F238E27FC236}">
                <a16:creationId xmlns:a16="http://schemas.microsoft.com/office/drawing/2014/main" id="{66C9C303-02CE-4402-BA3F-6277C5D2CC6E}"/>
              </a:ext>
            </a:extLst>
          </p:cNvPr>
          <p:cNvSpPr>
            <a:spLocks noGrp="1"/>
          </p:cNvSpPr>
          <p:nvPr>
            <p:ph type="ftr" sz="quarter" idx="11"/>
          </p:nvPr>
        </p:nvSpPr>
        <p:spPr/>
        <p:txBody>
          <a:bodyPr/>
          <a:lstStyle/>
          <a:p>
            <a:r>
              <a:rPr lang="en-US" dirty="0"/>
              <a:t>© FisherBroyles UK, LLP </a:t>
            </a:r>
            <a:fld id="{A2893C84-A3F9-4A95-AD0C-0C12E4FBAFAE}" type="datetimeyyyy">
              <a:rPr lang="en-US"/>
              <a:t>2022</a:t>
            </a:fld>
            <a:endParaRPr lang="en-US" dirty="0"/>
          </a:p>
        </p:txBody>
      </p:sp>
      <p:sp>
        <p:nvSpPr>
          <p:cNvPr id="6" name="Slide Number Placeholder 5">
            <a:extLst>
              <a:ext uri="{FF2B5EF4-FFF2-40B4-BE49-F238E27FC236}">
                <a16:creationId xmlns:a16="http://schemas.microsoft.com/office/drawing/2014/main" id="{C892218F-B11C-4F60-A350-74843D6707D9}"/>
              </a:ext>
            </a:extLst>
          </p:cNvPr>
          <p:cNvSpPr>
            <a:spLocks noGrp="1"/>
          </p:cNvSpPr>
          <p:nvPr>
            <p:ph type="sldNum" sz="quarter" idx="12"/>
          </p:nvPr>
        </p:nvSpPr>
        <p:spPr/>
        <p:txBody>
          <a:bodyPr/>
          <a:lstStyle/>
          <a:p>
            <a:fld id="{3D5C08C8-DABF-4E5A-B8D3-DBBF99B1B74E}" type="slidenum">
              <a:rPr lang="en-US" smtClean="0"/>
              <a:pPr/>
              <a:t>9</a:t>
            </a:fld>
            <a:endParaRPr lang="en-US"/>
          </a:p>
        </p:txBody>
      </p:sp>
      <p:sp>
        <p:nvSpPr>
          <p:cNvPr id="7" name="Text Placeholder 9">
            <a:extLst>
              <a:ext uri="{FF2B5EF4-FFF2-40B4-BE49-F238E27FC236}">
                <a16:creationId xmlns:a16="http://schemas.microsoft.com/office/drawing/2014/main" id="{6791166B-EAD4-4A57-B32C-946E87B6D2E2}"/>
              </a:ext>
            </a:extLst>
          </p:cNvPr>
          <p:cNvSpPr>
            <a:spLocks noGrp="1"/>
          </p:cNvSpPr>
          <p:nvPr>
            <p:ph type="body" sz="quarter" idx="14"/>
          </p:nvPr>
        </p:nvSpPr>
        <p:spPr>
          <a:xfrm>
            <a:off x="354011" y="142871"/>
            <a:ext cx="9196390" cy="615886"/>
          </a:xfrm>
        </p:spPr>
        <p:txBody>
          <a:bodyPr>
            <a:noAutofit/>
          </a:bodyPr>
          <a:lstStyle/>
          <a:p>
            <a:r>
              <a:rPr lang="en-GB" sz="4000" b="0" dirty="0"/>
              <a:t>Hybrid Working </a:t>
            </a:r>
          </a:p>
        </p:txBody>
      </p:sp>
    </p:spTree>
    <p:extLst>
      <p:ext uri="{BB962C8B-B14F-4D97-AF65-F5344CB8AC3E}">
        <p14:creationId xmlns:p14="http://schemas.microsoft.com/office/powerpoint/2010/main" val="31812385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1B4849B-1134-4001-999E-FE4B67C32C7E}" vid="{024DE1E8-1FDB-4401-9037-05FD78A409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B2A217C6531640BDCBA0152E74FC31" ma:contentTypeVersion="8" ma:contentTypeDescription="Create a new document." ma:contentTypeScope="" ma:versionID="e03e927c941592cc0d8c6a4f221377dd">
  <xsd:schema xmlns:xsd="http://www.w3.org/2001/XMLSchema" xmlns:xs="http://www.w3.org/2001/XMLSchema" xmlns:p="http://schemas.microsoft.com/office/2006/metadata/properties" xmlns:ns2="55386464-3b71-4861-8758-3af6f4a1ae91" xmlns:ns3="8e8964b0-aaf3-4689-8239-b7a5059b637d" targetNamespace="http://schemas.microsoft.com/office/2006/metadata/properties" ma:root="true" ma:fieldsID="d49f3f787b977948bf5409ba5566b519" ns2:_="" ns3:_="">
    <xsd:import namespace="55386464-3b71-4861-8758-3af6f4a1ae91"/>
    <xsd:import namespace="8e8964b0-aaf3-4689-8239-b7a5059b637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386464-3b71-4861-8758-3af6f4a1ae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e8964b0-aaf3-4689-8239-b7a5059b637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608A9C-1FB1-499A-B129-9D79F7CB3F75}"/>
</file>

<file path=customXml/itemProps2.xml><?xml version="1.0" encoding="utf-8"?>
<ds:datastoreItem xmlns:ds="http://schemas.openxmlformats.org/officeDocument/2006/customXml" ds:itemID="{8B678CF0-459F-4C6A-A91A-E4029C131B36}"/>
</file>

<file path=customXml/itemProps3.xml><?xml version="1.0" encoding="utf-8"?>
<ds:datastoreItem xmlns:ds="http://schemas.openxmlformats.org/officeDocument/2006/customXml" ds:itemID="{5E11AD6B-3484-4278-9CD3-5512849E26B8}"/>
</file>

<file path=docProps/app.xml><?xml version="1.0" encoding="utf-8"?>
<Properties xmlns="http://schemas.openxmlformats.org/officeDocument/2006/extended-properties" xmlns:vt="http://schemas.openxmlformats.org/officeDocument/2006/docPropsVTypes">
  <Template>H&amp;S Legislative Updates 4154-0191-8263 v.1</Template>
  <TotalTime>296</TotalTime>
  <Words>2314</Words>
  <Application>Microsoft Office PowerPoint</Application>
  <PresentationFormat>A4 Paper (210x297 mm)</PresentationFormat>
  <Paragraphs>274</Paragraphs>
  <Slides>20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Questions for you and your organisation</vt:lpstr>
      <vt:lpstr>Questions for you and your organisation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Dilan Asker</dc:creator>
  <cp:lastModifiedBy>Dilan Asker</cp:lastModifiedBy>
  <cp:revision>22</cp:revision>
  <dcterms:created xsi:type="dcterms:W3CDTF">2022-04-12T12:49:30Z</dcterms:created>
  <dcterms:modified xsi:type="dcterms:W3CDTF">2022-04-21T10:06:14Z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0x010100B6B2A217C6531640BDCBA0152E74FC31</vt:lpwstr>
  </property>
</Properties>
</file>