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85" r:id="rId3"/>
    <p:sldId id="288" r:id="rId4"/>
    <p:sldId id="284" r:id="rId5"/>
    <p:sldId id="257" r:id="rId6"/>
    <p:sldId id="260" r:id="rId7"/>
    <p:sldId id="293" r:id="rId8"/>
    <p:sldId id="294" r:id="rId9"/>
    <p:sldId id="261" r:id="rId10"/>
    <p:sldId id="295" r:id="rId11"/>
    <p:sldId id="296" r:id="rId12"/>
    <p:sldId id="262" r:id="rId13"/>
    <p:sldId id="270" r:id="rId14"/>
    <p:sldId id="275" r:id="rId15"/>
    <p:sldId id="268" r:id="rId16"/>
    <p:sldId id="276" r:id="rId17"/>
    <p:sldId id="264" r:id="rId18"/>
    <p:sldId id="273" r:id="rId19"/>
    <p:sldId id="277" r:id="rId20"/>
    <p:sldId id="282" r:id="rId21"/>
    <p:sldId id="274" r:id="rId22"/>
    <p:sldId id="278" r:id="rId23"/>
    <p:sldId id="279" r:id="rId24"/>
    <p:sldId id="271" r:id="rId25"/>
    <p:sldId id="281" r:id="rId26"/>
    <p:sldId id="272" r:id="rId27"/>
    <p:sldId id="289" r:id="rId28"/>
    <p:sldId id="287" r:id="rId29"/>
    <p:sldId id="290" r:id="rId30"/>
    <p:sldId id="265" r:id="rId31"/>
    <p:sldId id="266" r:id="rId32"/>
    <p:sldId id="292" r:id="rId33"/>
    <p:sldId id="269" r:id="rId34"/>
    <p:sldId id="267" r:id="rId35"/>
    <p:sldId id="29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7" d="100"/>
          <a:sy n="67" d="100"/>
        </p:scale>
        <p:origin x="1767"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1F4CD-0708-4339-A47D-25F76AEDB4DB}"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2EA33616-6C58-403A-899C-3B7D55F71B27}">
      <dgm:prSet phldrT="[Text]" custT="1"/>
      <dgm:spPr/>
      <dgm:t>
        <a:bodyPr/>
        <a:lstStyle/>
        <a:p>
          <a:r>
            <a:rPr lang="en-US" sz="1200" dirty="0">
              <a:latin typeface="Calibri" panose="020F0502020204030204" pitchFamily="34" charset="0"/>
              <a:cs typeface="Calibri" panose="020F0502020204030204" pitchFamily="34" charset="0"/>
            </a:rPr>
            <a:t>Health &amp; Safety Committee</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Frequency of Meetings Quarterly</a:t>
          </a:r>
        </a:p>
      </dgm:t>
    </dgm:pt>
    <dgm:pt modelId="{D5F52E3B-7BE2-4E80-90FF-8306A17CFF8A}" type="parTrans" cxnId="{B5368AB3-6A09-4986-8A56-83DA555636EB}">
      <dgm:prSet/>
      <dgm:spPr/>
      <dgm:t>
        <a:bodyPr/>
        <a:lstStyle/>
        <a:p>
          <a:endParaRPr lang="en-US"/>
        </a:p>
      </dgm:t>
    </dgm:pt>
    <dgm:pt modelId="{163CC27F-84E5-444B-8EA9-ABC32484E352}" type="sibTrans" cxnId="{B5368AB3-6A09-4986-8A56-83DA555636EB}">
      <dgm:prSet/>
      <dgm:spPr/>
      <dgm:t>
        <a:bodyPr/>
        <a:lstStyle/>
        <a:p>
          <a:endParaRPr lang="en-US"/>
        </a:p>
      </dgm:t>
    </dgm:pt>
    <dgm:pt modelId="{0518F379-9B76-4D24-9528-ABF29A5CC0F7}">
      <dgm:prSet phldrT="[Text]" custT="1"/>
      <dgm:spPr/>
      <dgm:t>
        <a:bodyPr/>
        <a:lstStyle/>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East Region </a:t>
          </a:r>
        </a:p>
        <a:p>
          <a:r>
            <a:rPr lang="en-US" sz="1200" dirty="0">
              <a:latin typeface="Calibri" panose="020F0502020204030204" pitchFamily="34" charset="0"/>
              <a:cs typeface="Calibri" panose="020F0502020204030204" pitchFamily="34" charset="0"/>
            </a:rPr>
            <a:t>Health &amp; Safety </a:t>
          </a:r>
        </a:p>
        <a:p>
          <a:r>
            <a:rPr lang="en-US" sz="1200" dirty="0">
              <a:latin typeface="Calibri" panose="020F0502020204030204" pitchFamily="34" charset="0"/>
              <a:cs typeface="Calibri" panose="020F0502020204030204" pitchFamily="34" charset="0"/>
            </a:rPr>
            <a:t>Sub-Group</a:t>
          </a:r>
        </a:p>
        <a:p>
          <a:r>
            <a:rPr lang="en-US" sz="1200" dirty="0">
              <a:latin typeface="Calibri" panose="020F0502020204030204" pitchFamily="34" charset="0"/>
              <a:cs typeface="Calibri" panose="020F0502020204030204" pitchFamily="34" charset="0"/>
            </a:rPr>
            <a:t>Frequency of Meetings Quarterly</a:t>
          </a:r>
        </a:p>
        <a:p>
          <a:r>
            <a:rPr lang="en-US" sz="700" dirty="0"/>
            <a:t> </a:t>
          </a:r>
        </a:p>
      </dgm:t>
    </dgm:pt>
    <dgm:pt modelId="{DE416E60-CF12-4738-8056-F98A479FE49F}" type="parTrans" cxnId="{DC6C29E2-CB45-4A25-A817-0402689C31A5}">
      <dgm:prSet/>
      <dgm:spPr/>
      <dgm:t>
        <a:bodyPr/>
        <a:lstStyle/>
        <a:p>
          <a:endParaRPr lang="en-US"/>
        </a:p>
      </dgm:t>
    </dgm:pt>
    <dgm:pt modelId="{BE12FF9A-AA6D-4E26-8169-D66AD7FF6FB4}" type="sibTrans" cxnId="{DC6C29E2-CB45-4A25-A817-0402689C31A5}">
      <dgm:prSet/>
      <dgm:spPr/>
      <dgm:t>
        <a:bodyPr/>
        <a:lstStyle/>
        <a:p>
          <a:endParaRPr lang="en-US"/>
        </a:p>
      </dgm:t>
    </dgm:pt>
    <dgm:pt modelId="{677867AE-D383-4741-A19C-212DA7B39248}">
      <dgm:prSet custT="1"/>
      <dgm:spPr/>
      <dgm:t>
        <a:bodyPr/>
        <a:lstStyle/>
        <a:p>
          <a:r>
            <a:rPr lang="en-US" sz="1200" dirty="0">
              <a:latin typeface="Calibri" panose="020F0502020204030204" pitchFamily="34" charset="0"/>
              <a:cs typeface="Calibri" panose="020F0502020204030204" pitchFamily="34" charset="0"/>
            </a:rPr>
            <a:t>West Region </a:t>
          </a:r>
        </a:p>
        <a:p>
          <a:r>
            <a:rPr lang="en-US" sz="1200" dirty="0">
              <a:latin typeface="Calibri" panose="020F0502020204030204" pitchFamily="34" charset="0"/>
              <a:cs typeface="Calibri" panose="020F0502020204030204" pitchFamily="34" charset="0"/>
            </a:rPr>
            <a:t>Health &amp; Safety </a:t>
          </a:r>
        </a:p>
        <a:p>
          <a:r>
            <a:rPr lang="en-US" sz="1200" dirty="0">
              <a:latin typeface="Calibri" panose="020F0502020204030204" pitchFamily="34" charset="0"/>
              <a:cs typeface="Calibri" panose="020F0502020204030204" pitchFamily="34" charset="0"/>
            </a:rPr>
            <a:t>Sub-Group </a:t>
          </a:r>
        </a:p>
        <a:p>
          <a:r>
            <a:rPr lang="en-US" sz="1200" dirty="0">
              <a:latin typeface="Calibri" panose="020F0502020204030204" pitchFamily="34" charset="0"/>
              <a:cs typeface="Calibri" panose="020F0502020204030204" pitchFamily="34" charset="0"/>
            </a:rPr>
            <a:t>Frequency of Meetings Quarterly </a:t>
          </a:r>
        </a:p>
      </dgm:t>
    </dgm:pt>
    <dgm:pt modelId="{8BE15F60-AC23-42C2-B1B2-C05367E5646B}" type="parTrans" cxnId="{6F0377BB-8D43-4C90-846E-99D061915CE7}">
      <dgm:prSet/>
      <dgm:spPr/>
      <dgm:t>
        <a:bodyPr/>
        <a:lstStyle/>
        <a:p>
          <a:endParaRPr lang="en-US"/>
        </a:p>
      </dgm:t>
    </dgm:pt>
    <dgm:pt modelId="{BE18F588-8385-45F5-A5A3-006B4ED2851B}" type="sibTrans" cxnId="{6F0377BB-8D43-4C90-846E-99D061915CE7}">
      <dgm:prSet/>
      <dgm:spPr/>
      <dgm:t>
        <a:bodyPr/>
        <a:lstStyle/>
        <a:p>
          <a:endParaRPr lang="en-US"/>
        </a:p>
      </dgm:t>
    </dgm:pt>
    <dgm:pt modelId="{FF099EF7-321E-45BF-AED6-CB0900C8341A}">
      <dgm:prSet phldrT="[Text]" custT="1"/>
      <dgm:spPr/>
      <dgm:t>
        <a:bodyPr/>
        <a:lstStyle/>
        <a:p>
          <a:r>
            <a:rPr lang="en-US" sz="1200" dirty="0">
              <a:latin typeface="Calibri" panose="020F0502020204030204" pitchFamily="34" charset="0"/>
              <a:cs typeface="Calibri" panose="020F0502020204030204" pitchFamily="34" charset="0"/>
            </a:rPr>
            <a:t>Central Region</a:t>
          </a:r>
        </a:p>
        <a:p>
          <a:r>
            <a:rPr lang="en-US" sz="1200" dirty="0">
              <a:latin typeface="Calibri" panose="020F0502020204030204" pitchFamily="34" charset="0"/>
              <a:cs typeface="Calibri" panose="020F0502020204030204" pitchFamily="34" charset="0"/>
            </a:rPr>
            <a:t>Health &amp; Safety </a:t>
          </a:r>
        </a:p>
        <a:p>
          <a:r>
            <a:rPr lang="en-US" sz="1200" dirty="0">
              <a:latin typeface="Calibri" panose="020F0502020204030204" pitchFamily="34" charset="0"/>
              <a:cs typeface="Calibri" panose="020F0502020204030204" pitchFamily="34" charset="0"/>
            </a:rPr>
            <a:t>Sub-Group</a:t>
          </a:r>
        </a:p>
        <a:p>
          <a:r>
            <a:rPr lang="en-US" sz="1200" dirty="0">
              <a:latin typeface="Calibri" panose="020F0502020204030204" pitchFamily="34" charset="0"/>
              <a:cs typeface="Calibri" panose="020F0502020204030204" pitchFamily="34" charset="0"/>
            </a:rPr>
            <a:t>Frequency of Meetings Quarterly</a:t>
          </a:r>
        </a:p>
      </dgm:t>
    </dgm:pt>
    <dgm:pt modelId="{77A2F5FD-58D1-4D68-BCF2-D7F56AB792AB}" type="parTrans" cxnId="{98272939-6EB7-44C7-AD4D-4C03F6589210}">
      <dgm:prSet/>
      <dgm:spPr/>
      <dgm:t>
        <a:bodyPr/>
        <a:lstStyle/>
        <a:p>
          <a:endParaRPr lang="en-US"/>
        </a:p>
      </dgm:t>
    </dgm:pt>
    <dgm:pt modelId="{46290DE6-CD0C-4A93-A40F-C405E9AA9A19}" type="sibTrans" cxnId="{98272939-6EB7-44C7-AD4D-4C03F6589210}">
      <dgm:prSet/>
      <dgm:spPr/>
      <dgm:t>
        <a:bodyPr/>
        <a:lstStyle/>
        <a:p>
          <a:endParaRPr lang="en-US"/>
        </a:p>
      </dgm:t>
    </dgm:pt>
    <dgm:pt modelId="{BD7BF20F-CF90-4343-9B85-CDA889B3002C}">
      <dgm:prSet phldrT="[Text]" custT="1"/>
      <dgm:spPr/>
      <dgm:t>
        <a:bodyPr/>
        <a:lstStyle/>
        <a:p>
          <a:r>
            <a:rPr lang="en-US" sz="1200" dirty="0">
              <a:latin typeface="Calibri" panose="020F0502020204030204" pitchFamily="34" charset="0"/>
              <a:cs typeface="Calibri" panose="020F0502020204030204" pitchFamily="34" charset="0"/>
            </a:rPr>
            <a:t>Fire Safety Group </a:t>
          </a:r>
        </a:p>
        <a:p>
          <a:r>
            <a:rPr lang="en-US" sz="1200" dirty="0">
              <a:latin typeface="Calibri" panose="020F0502020204030204" pitchFamily="34" charset="0"/>
              <a:cs typeface="Calibri" panose="020F0502020204030204" pitchFamily="34" charset="0"/>
            </a:rPr>
            <a:t>Frequency of Meetings Quarterly</a:t>
          </a:r>
        </a:p>
        <a:p>
          <a:r>
            <a:rPr lang="en-US" sz="1200" dirty="0">
              <a:latin typeface="Calibri" panose="020F0502020204030204" pitchFamily="34" charset="0"/>
              <a:cs typeface="Calibri" panose="020F0502020204030204" pitchFamily="34" charset="0"/>
            </a:rPr>
            <a:t>(Chair)  Amjad Nazir</a:t>
          </a:r>
        </a:p>
      </dgm:t>
    </dgm:pt>
    <dgm:pt modelId="{9C69C267-C2CE-4680-BA9C-7D9CFB04DA07}" type="parTrans" cxnId="{65A88E62-253F-48E4-BD53-994D57C9A934}">
      <dgm:prSet/>
      <dgm:spPr/>
      <dgm:t>
        <a:bodyPr/>
        <a:lstStyle/>
        <a:p>
          <a:endParaRPr lang="en-US"/>
        </a:p>
      </dgm:t>
    </dgm:pt>
    <dgm:pt modelId="{B4A20142-C051-4F96-B98C-A88ED3B173C3}" type="sibTrans" cxnId="{65A88E62-253F-48E4-BD53-994D57C9A934}">
      <dgm:prSet/>
      <dgm:spPr/>
      <dgm:t>
        <a:bodyPr/>
        <a:lstStyle/>
        <a:p>
          <a:endParaRPr lang="en-US"/>
        </a:p>
      </dgm:t>
    </dgm:pt>
    <dgm:pt modelId="{BA884887-DAB9-40EF-B210-013F8580F0AC}">
      <dgm:prSet phldrT="[Text]" custT="1"/>
      <dgm:spPr/>
      <dgm:t>
        <a:bodyPr/>
        <a:lstStyle/>
        <a:p>
          <a:r>
            <a:rPr lang="en-US" sz="1200" dirty="0">
              <a:latin typeface="Calibri" panose="020F0502020204030204" pitchFamily="34" charset="0"/>
              <a:cs typeface="Calibri" panose="020F0502020204030204" pitchFamily="34" charset="0"/>
            </a:rPr>
            <a:t>Water Safety Group </a:t>
          </a:r>
        </a:p>
        <a:p>
          <a:r>
            <a:rPr lang="en-US" sz="1200" dirty="0">
              <a:latin typeface="Calibri" panose="020F0502020204030204" pitchFamily="34" charset="0"/>
              <a:cs typeface="Calibri" panose="020F0502020204030204" pitchFamily="34" charset="0"/>
            </a:rPr>
            <a:t>Frequency of Meetings Quarterly</a:t>
          </a:r>
        </a:p>
        <a:p>
          <a:r>
            <a:rPr lang="en-US" sz="1200" dirty="0">
              <a:latin typeface="Calibri" panose="020F0502020204030204" pitchFamily="34" charset="0"/>
              <a:cs typeface="Calibri" panose="020F0502020204030204" pitchFamily="34" charset="0"/>
            </a:rPr>
            <a:t>(Chair) Amjad Nazir</a:t>
          </a:r>
        </a:p>
      </dgm:t>
    </dgm:pt>
    <dgm:pt modelId="{441267FB-F671-4CDA-A935-38DB662BEC19}" type="parTrans" cxnId="{D4353F35-47C6-4322-8ACD-FBF21F2E9B79}">
      <dgm:prSet/>
      <dgm:spPr/>
      <dgm:t>
        <a:bodyPr/>
        <a:lstStyle/>
        <a:p>
          <a:endParaRPr lang="en-US"/>
        </a:p>
      </dgm:t>
    </dgm:pt>
    <dgm:pt modelId="{A0817886-1F54-4253-B827-73561DB71E0E}" type="sibTrans" cxnId="{D4353F35-47C6-4322-8ACD-FBF21F2E9B79}">
      <dgm:prSet/>
      <dgm:spPr/>
      <dgm:t>
        <a:bodyPr/>
        <a:lstStyle/>
        <a:p>
          <a:endParaRPr lang="en-US"/>
        </a:p>
      </dgm:t>
    </dgm:pt>
    <dgm:pt modelId="{A23E3DD3-84C7-4F1A-A7EB-38BFC37D2455}">
      <dgm:prSet phldrT="[Text]" custT="1"/>
      <dgm:spPr/>
      <dgm:t>
        <a:bodyPr/>
        <a:lstStyle/>
        <a:p>
          <a:r>
            <a:rPr lang="en-US" sz="1200" dirty="0">
              <a:latin typeface="Calibri" panose="020F0502020204030204" pitchFamily="34" charset="0"/>
              <a:cs typeface="Calibri" panose="020F0502020204030204" pitchFamily="34" charset="0"/>
            </a:rPr>
            <a:t>Violence &amp; Aggression Reduction Group</a:t>
          </a:r>
        </a:p>
        <a:p>
          <a:r>
            <a:rPr lang="en-US" sz="1200" dirty="0">
              <a:latin typeface="Calibri" panose="020F0502020204030204" pitchFamily="34" charset="0"/>
              <a:cs typeface="Calibri" panose="020F0502020204030204" pitchFamily="34" charset="0"/>
            </a:rPr>
            <a:t>Frequency of Meetings Bi-Monthly</a:t>
          </a:r>
        </a:p>
        <a:p>
          <a:r>
            <a:rPr lang="en-US" sz="1200" dirty="0">
              <a:latin typeface="Calibri" panose="020F0502020204030204" pitchFamily="34" charset="0"/>
              <a:cs typeface="Calibri" panose="020F0502020204030204" pitchFamily="34" charset="0"/>
            </a:rPr>
            <a:t>(Chair) Amjad Nazir</a:t>
          </a:r>
        </a:p>
      </dgm:t>
    </dgm:pt>
    <dgm:pt modelId="{6498817C-9826-4FBA-BCEC-41614DC91838}" type="parTrans" cxnId="{CC32D3BE-D3B3-4320-A280-FE481D4240AD}">
      <dgm:prSet/>
      <dgm:spPr/>
      <dgm:t>
        <a:bodyPr/>
        <a:lstStyle/>
        <a:p>
          <a:endParaRPr lang="en-US"/>
        </a:p>
      </dgm:t>
    </dgm:pt>
    <dgm:pt modelId="{2D13F887-1444-4980-A5FC-C923C8370102}" type="sibTrans" cxnId="{CC32D3BE-D3B3-4320-A280-FE481D4240AD}">
      <dgm:prSet/>
      <dgm:spPr/>
      <dgm:t>
        <a:bodyPr/>
        <a:lstStyle/>
        <a:p>
          <a:endParaRPr lang="en-US"/>
        </a:p>
      </dgm:t>
    </dgm:pt>
    <dgm:pt modelId="{BE809DCD-C791-4D06-B74E-636465068ABF}" type="pres">
      <dgm:prSet presAssocID="{6EA1F4CD-0708-4339-A47D-25F76AEDB4DB}" presName="hierChild1" presStyleCnt="0">
        <dgm:presLayoutVars>
          <dgm:orgChart val="1"/>
          <dgm:chPref val="1"/>
          <dgm:dir/>
          <dgm:animOne val="branch"/>
          <dgm:animLvl val="lvl"/>
          <dgm:resizeHandles/>
        </dgm:presLayoutVars>
      </dgm:prSet>
      <dgm:spPr/>
    </dgm:pt>
    <dgm:pt modelId="{CBC44882-21AA-4C17-849C-D9C786CEEDB2}" type="pres">
      <dgm:prSet presAssocID="{2EA33616-6C58-403A-899C-3B7D55F71B27}" presName="hierRoot1" presStyleCnt="0">
        <dgm:presLayoutVars>
          <dgm:hierBranch val="init"/>
        </dgm:presLayoutVars>
      </dgm:prSet>
      <dgm:spPr/>
    </dgm:pt>
    <dgm:pt modelId="{D34B3118-2238-4881-A51D-D88F2B6A435D}" type="pres">
      <dgm:prSet presAssocID="{2EA33616-6C58-403A-899C-3B7D55F71B27}" presName="rootComposite1" presStyleCnt="0"/>
      <dgm:spPr/>
    </dgm:pt>
    <dgm:pt modelId="{6EC8FE8C-3EAF-4DCB-B78C-936D0F26F435}" type="pres">
      <dgm:prSet presAssocID="{2EA33616-6C58-403A-899C-3B7D55F71B27}" presName="rootText1" presStyleLbl="node0" presStyleIdx="0" presStyleCnt="1" custScaleX="164142" custScaleY="150186">
        <dgm:presLayoutVars>
          <dgm:chPref val="3"/>
        </dgm:presLayoutVars>
      </dgm:prSet>
      <dgm:spPr/>
    </dgm:pt>
    <dgm:pt modelId="{EFD0803D-D0E7-4BD0-BD15-D56AA3DD3146}" type="pres">
      <dgm:prSet presAssocID="{2EA33616-6C58-403A-899C-3B7D55F71B27}" presName="rootConnector1" presStyleLbl="node1" presStyleIdx="0" presStyleCnt="0"/>
      <dgm:spPr/>
    </dgm:pt>
    <dgm:pt modelId="{76D3F05A-4157-40B3-A88D-439316AD0519}" type="pres">
      <dgm:prSet presAssocID="{2EA33616-6C58-403A-899C-3B7D55F71B27}" presName="hierChild2" presStyleCnt="0"/>
      <dgm:spPr/>
    </dgm:pt>
    <dgm:pt modelId="{9B5EC859-7248-4FBE-AAC0-34E59A4B5E3A}" type="pres">
      <dgm:prSet presAssocID="{DE416E60-CF12-4738-8056-F98A479FE49F}" presName="Name37" presStyleLbl="parChTrans1D2" presStyleIdx="0" presStyleCnt="6"/>
      <dgm:spPr/>
    </dgm:pt>
    <dgm:pt modelId="{DABCF168-8197-4DA5-94C4-057CBDCE17AB}" type="pres">
      <dgm:prSet presAssocID="{0518F379-9B76-4D24-9528-ABF29A5CC0F7}" presName="hierRoot2" presStyleCnt="0">
        <dgm:presLayoutVars>
          <dgm:hierBranch val="init"/>
        </dgm:presLayoutVars>
      </dgm:prSet>
      <dgm:spPr/>
    </dgm:pt>
    <dgm:pt modelId="{C69B29FC-971D-497C-B303-CC11DC38A35E}" type="pres">
      <dgm:prSet presAssocID="{0518F379-9B76-4D24-9528-ABF29A5CC0F7}" presName="rootComposite" presStyleCnt="0"/>
      <dgm:spPr/>
    </dgm:pt>
    <dgm:pt modelId="{EB12E4D8-E7F1-4C62-B520-31141AFC5A55}" type="pres">
      <dgm:prSet presAssocID="{0518F379-9B76-4D24-9528-ABF29A5CC0F7}" presName="rootText" presStyleLbl="node2" presStyleIdx="0" presStyleCnt="6" custScaleX="101410" custScaleY="183680">
        <dgm:presLayoutVars>
          <dgm:chPref val="3"/>
        </dgm:presLayoutVars>
      </dgm:prSet>
      <dgm:spPr/>
    </dgm:pt>
    <dgm:pt modelId="{F49C7E02-ADF7-47A9-B251-A05DCA6DCBF0}" type="pres">
      <dgm:prSet presAssocID="{0518F379-9B76-4D24-9528-ABF29A5CC0F7}" presName="rootConnector" presStyleLbl="node2" presStyleIdx="0" presStyleCnt="6"/>
      <dgm:spPr/>
    </dgm:pt>
    <dgm:pt modelId="{7292F90E-15B3-447A-9832-737E5FD6DA66}" type="pres">
      <dgm:prSet presAssocID="{0518F379-9B76-4D24-9528-ABF29A5CC0F7}" presName="hierChild4" presStyleCnt="0"/>
      <dgm:spPr/>
    </dgm:pt>
    <dgm:pt modelId="{0FF6E8A5-63F3-4681-8C4F-99EACC836F0B}" type="pres">
      <dgm:prSet presAssocID="{0518F379-9B76-4D24-9528-ABF29A5CC0F7}" presName="hierChild5" presStyleCnt="0"/>
      <dgm:spPr/>
    </dgm:pt>
    <dgm:pt modelId="{A6C9D3D6-9DCC-442E-B9AB-B5EA30D6E5EB}" type="pres">
      <dgm:prSet presAssocID="{8BE15F60-AC23-42C2-B1B2-C05367E5646B}" presName="Name37" presStyleLbl="parChTrans1D2" presStyleIdx="1" presStyleCnt="6"/>
      <dgm:spPr/>
    </dgm:pt>
    <dgm:pt modelId="{33966EC2-6616-4A60-B935-C7D05ED6891D}" type="pres">
      <dgm:prSet presAssocID="{677867AE-D383-4741-A19C-212DA7B39248}" presName="hierRoot2" presStyleCnt="0">
        <dgm:presLayoutVars>
          <dgm:hierBranch val="init"/>
        </dgm:presLayoutVars>
      </dgm:prSet>
      <dgm:spPr/>
    </dgm:pt>
    <dgm:pt modelId="{ED400900-9E06-4805-AE88-90A4A95E42FD}" type="pres">
      <dgm:prSet presAssocID="{677867AE-D383-4741-A19C-212DA7B39248}" presName="rootComposite" presStyleCnt="0"/>
      <dgm:spPr/>
    </dgm:pt>
    <dgm:pt modelId="{5AFBDEEA-44F9-4D0A-B695-80C0193C9A5A}" type="pres">
      <dgm:prSet presAssocID="{677867AE-D383-4741-A19C-212DA7B39248}" presName="rootText" presStyleLbl="node2" presStyleIdx="1" presStyleCnt="6" custScaleY="187264">
        <dgm:presLayoutVars>
          <dgm:chPref val="3"/>
        </dgm:presLayoutVars>
      </dgm:prSet>
      <dgm:spPr/>
    </dgm:pt>
    <dgm:pt modelId="{1AE042DB-F9DB-41D6-B36B-767F795400BE}" type="pres">
      <dgm:prSet presAssocID="{677867AE-D383-4741-A19C-212DA7B39248}" presName="rootConnector" presStyleLbl="node2" presStyleIdx="1" presStyleCnt="6"/>
      <dgm:spPr/>
    </dgm:pt>
    <dgm:pt modelId="{CF14CA37-86BD-4AF1-9A80-425AA349A95D}" type="pres">
      <dgm:prSet presAssocID="{677867AE-D383-4741-A19C-212DA7B39248}" presName="hierChild4" presStyleCnt="0"/>
      <dgm:spPr/>
    </dgm:pt>
    <dgm:pt modelId="{37F9B0D2-46BD-49E0-B1C8-B282C2956D87}" type="pres">
      <dgm:prSet presAssocID="{677867AE-D383-4741-A19C-212DA7B39248}" presName="hierChild5" presStyleCnt="0"/>
      <dgm:spPr/>
    </dgm:pt>
    <dgm:pt modelId="{7B37DF95-E484-4655-938F-CAE68494BDFD}" type="pres">
      <dgm:prSet presAssocID="{77A2F5FD-58D1-4D68-BCF2-D7F56AB792AB}" presName="Name37" presStyleLbl="parChTrans1D2" presStyleIdx="2" presStyleCnt="6"/>
      <dgm:spPr/>
    </dgm:pt>
    <dgm:pt modelId="{76371C25-AFD4-4F33-B421-EB0F14B8F43A}" type="pres">
      <dgm:prSet presAssocID="{FF099EF7-321E-45BF-AED6-CB0900C8341A}" presName="hierRoot2" presStyleCnt="0">
        <dgm:presLayoutVars>
          <dgm:hierBranch val="init"/>
        </dgm:presLayoutVars>
      </dgm:prSet>
      <dgm:spPr/>
    </dgm:pt>
    <dgm:pt modelId="{36C1A4F3-50B6-4717-AC9B-326EAD388097}" type="pres">
      <dgm:prSet presAssocID="{FF099EF7-321E-45BF-AED6-CB0900C8341A}" presName="rootComposite" presStyleCnt="0"/>
      <dgm:spPr/>
    </dgm:pt>
    <dgm:pt modelId="{714D4D66-57CB-44E1-9470-6ECBE1235C2D}" type="pres">
      <dgm:prSet presAssocID="{FF099EF7-321E-45BF-AED6-CB0900C8341A}" presName="rootText" presStyleLbl="node2" presStyleIdx="2" presStyleCnt="6" custScaleY="190929">
        <dgm:presLayoutVars>
          <dgm:chPref val="3"/>
        </dgm:presLayoutVars>
      </dgm:prSet>
      <dgm:spPr/>
    </dgm:pt>
    <dgm:pt modelId="{69DD91BF-AE08-4A50-85AD-0A6AF04AFB88}" type="pres">
      <dgm:prSet presAssocID="{FF099EF7-321E-45BF-AED6-CB0900C8341A}" presName="rootConnector" presStyleLbl="node2" presStyleIdx="2" presStyleCnt="6"/>
      <dgm:spPr/>
    </dgm:pt>
    <dgm:pt modelId="{F5067E9F-CDDD-484A-A776-F2C9CE15B596}" type="pres">
      <dgm:prSet presAssocID="{FF099EF7-321E-45BF-AED6-CB0900C8341A}" presName="hierChild4" presStyleCnt="0"/>
      <dgm:spPr/>
    </dgm:pt>
    <dgm:pt modelId="{8D6D9E8D-D9DD-4303-8C74-4E298457F1EE}" type="pres">
      <dgm:prSet presAssocID="{FF099EF7-321E-45BF-AED6-CB0900C8341A}" presName="hierChild5" presStyleCnt="0"/>
      <dgm:spPr/>
    </dgm:pt>
    <dgm:pt modelId="{BD96652F-2665-47BF-BB3E-E2EC355D9CE1}" type="pres">
      <dgm:prSet presAssocID="{9C69C267-C2CE-4680-BA9C-7D9CFB04DA07}" presName="Name37" presStyleLbl="parChTrans1D2" presStyleIdx="3" presStyleCnt="6"/>
      <dgm:spPr/>
    </dgm:pt>
    <dgm:pt modelId="{F47D0865-5A91-4C41-B14F-701835B28590}" type="pres">
      <dgm:prSet presAssocID="{BD7BF20F-CF90-4343-9B85-CDA889B3002C}" presName="hierRoot2" presStyleCnt="0">
        <dgm:presLayoutVars>
          <dgm:hierBranch val="init"/>
        </dgm:presLayoutVars>
      </dgm:prSet>
      <dgm:spPr/>
    </dgm:pt>
    <dgm:pt modelId="{10210A00-EB79-4479-8D8D-B0B4F4B812BE}" type="pres">
      <dgm:prSet presAssocID="{BD7BF20F-CF90-4343-9B85-CDA889B3002C}" presName="rootComposite" presStyleCnt="0"/>
      <dgm:spPr/>
    </dgm:pt>
    <dgm:pt modelId="{3BEB44FF-3B5E-42FC-BDCC-734D7F6A2274}" type="pres">
      <dgm:prSet presAssocID="{BD7BF20F-CF90-4343-9B85-CDA889B3002C}" presName="rootText" presStyleLbl="node2" presStyleIdx="3" presStyleCnt="6" custScaleY="193168">
        <dgm:presLayoutVars>
          <dgm:chPref val="3"/>
        </dgm:presLayoutVars>
      </dgm:prSet>
      <dgm:spPr/>
    </dgm:pt>
    <dgm:pt modelId="{E150E4B6-B9A5-4BAC-BBFC-61EB6361091E}" type="pres">
      <dgm:prSet presAssocID="{BD7BF20F-CF90-4343-9B85-CDA889B3002C}" presName="rootConnector" presStyleLbl="node2" presStyleIdx="3" presStyleCnt="6"/>
      <dgm:spPr/>
    </dgm:pt>
    <dgm:pt modelId="{BB2C8C54-396C-447D-8847-B155D85552CB}" type="pres">
      <dgm:prSet presAssocID="{BD7BF20F-CF90-4343-9B85-CDA889B3002C}" presName="hierChild4" presStyleCnt="0"/>
      <dgm:spPr/>
    </dgm:pt>
    <dgm:pt modelId="{17E47251-7D03-402D-BE63-824639AB0472}" type="pres">
      <dgm:prSet presAssocID="{BD7BF20F-CF90-4343-9B85-CDA889B3002C}" presName="hierChild5" presStyleCnt="0"/>
      <dgm:spPr/>
    </dgm:pt>
    <dgm:pt modelId="{4CBFE0D8-3F1F-43EA-B140-6CA244E4CD57}" type="pres">
      <dgm:prSet presAssocID="{441267FB-F671-4CDA-A935-38DB662BEC19}" presName="Name37" presStyleLbl="parChTrans1D2" presStyleIdx="4" presStyleCnt="6"/>
      <dgm:spPr/>
    </dgm:pt>
    <dgm:pt modelId="{35082C41-A70D-44A3-BA44-07AE28FCA15F}" type="pres">
      <dgm:prSet presAssocID="{BA884887-DAB9-40EF-B210-013F8580F0AC}" presName="hierRoot2" presStyleCnt="0">
        <dgm:presLayoutVars>
          <dgm:hierBranch val="init"/>
        </dgm:presLayoutVars>
      </dgm:prSet>
      <dgm:spPr/>
    </dgm:pt>
    <dgm:pt modelId="{E7A3E4B1-5597-461F-8027-C43DE91EBEBC}" type="pres">
      <dgm:prSet presAssocID="{BA884887-DAB9-40EF-B210-013F8580F0AC}" presName="rootComposite" presStyleCnt="0"/>
      <dgm:spPr/>
    </dgm:pt>
    <dgm:pt modelId="{CD28EE2E-A8D3-49C1-9D0D-2FB5B18FD06C}" type="pres">
      <dgm:prSet presAssocID="{BA884887-DAB9-40EF-B210-013F8580F0AC}" presName="rootText" presStyleLbl="node2" presStyleIdx="4" presStyleCnt="6" custScaleY="194961">
        <dgm:presLayoutVars>
          <dgm:chPref val="3"/>
        </dgm:presLayoutVars>
      </dgm:prSet>
      <dgm:spPr/>
    </dgm:pt>
    <dgm:pt modelId="{5D2457A3-228A-410C-BB8F-3F21E6A1BF73}" type="pres">
      <dgm:prSet presAssocID="{BA884887-DAB9-40EF-B210-013F8580F0AC}" presName="rootConnector" presStyleLbl="node2" presStyleIdx="4" presStyleCnt="6"/>
      <dgm:spPr/>
    </dgm:pt>
    <dgm:pt modelId="{6FF2B284-1FE2-4F97-8342-B81C07D39CF6}" type="pres">
      <dgm:prSet presAssocID="{BA884887-DAB9-40EF-B210-013F8580F0AC}" presName="hierChild4" presStyleCnt="0"/>
      <dgm:spPr/>
    </dgm:pt>
    <dgm:pt modelId="{ACBA8EB0-066B-43CB-B2D3-CED3139FB488}" type="pres">
      <dgm:prSet presAssocID="{BA884887-DAB9-40EF-B210-013F8580F0AC}" presName="hierChild5" presStyleCnt="0"/>
      <dgm:spPr/>
    </dgm:pt>
    <dgm:pt modelId="{98C2F332-944C-4E18-B2F6-477E48AACA8A}" type="pres">
      <dgm:prSet presAssocID="{6498817C-9826-4FBA-BCEC-41614DC91838}" presName="Name37" presStyleLbl="parChTrans1D2" presStyleIdx="5" presStyleCnt="6"/>
      <dgm:spPr/>
    </dgm:pt>
    <dgm:pt modelId="{1E264C80-A66B-4712-93FE-7B56CCA56991}" type="pres">
      <dgm:prSet presAssocID="{A23E3DD3-84C7-4F1A-A7EB-38BFC37D2455}" presName="hierRoot2" presStyleCnt="0">
        <dgm:presLayoutVars>
          <dgm:hierBranch val="init"/>
        </dgm:presLayoutVars>
      </dgm:prSet>
      <dgm:spPr/>
    </dgm:pt>
    <dgm:pt modelId="{F9670B42-9B5D-489A-B619-F4C093577FA6}" type="pres">
      <dgm:prSet presAssocID="{A23E3DD3-84C7-4F1A-A7EB-38BFC37D2455}" presName="rootComposite" presStyleCnt="0"/>
      <dgm:spPr/>
    </dgm:pt>
    <dgm:pt modelId="{656D84FE-6DC9-4D63-AC76-2776179517B6}" type="pres">
      <dgm:prSet presAssocID="{A23E3DD3-84C7-4F1A-A7EB-38BFC37D2455}" presName="rootText" presStyleLbl="node2" presStyleIdx="5" presStyleCnt="6" custScaleY="193203">
        <dgm:presLayoutVars>
          <dgm:chPref val="3"/>
        </dgm:presLayoutVars>
      </dgm:prSet>
      <dgm:spPr/>
    </dgm:pt>
    <dgm:pt modelId="{BB2208F1-49D2-4C2F-ABFD-B1FDB3878691}" type="pres">
      <dgm:prSet presAssocID="{A23E3DD3-84C7-4F1A-A7EB-38BFC37D2455}" presName="rootConnector" presStyleLbl="node2" presStyleIdx="5" presStyleCnt="6"/>
      <dgm:spPr/>
    </dgm:pt>
    <dgm:pt modelId="{62DCF4A7-AA59-44E6-BCAE-7803230413D9}" type="pres">
      <dgm:prSet presAssocID="{A23E3DD3-84C7-4F1A-A7EB-38BFC37D2455}" presName="hierChild4" presStyleCnt="0"/>
      <dgm:spPr/>
    </dgm:pt>
    <dgm:pt modelId="{5E42FBEB-1499-43B9-AE16-12C50BAD8CBB}" type="pres">
      <dgm:prSet presAssocID="{A23E3DD3-84C7-4F1A-A7EB-38BFC37D2455}" presName="hierChild5" presStyleCnt="0"/>
      <dgm:spPr/>
    </dgm:pt>
    <dgm:pt modelId="{EA281039-C4FE-49BC-B3AA-ED7A04EBF118}" type="pres">
      <dgm:prSet presAssocID="{2EA33616-6C58-403A-899C-3B7D55F71B27}" presName="hierChild3" presStyleCnt="0"/>
      <dgm:spPr/>
    </dgm:pt>
  </dgm:ptLst>
  <dgm:cxnLst>
    <dgm:cxn modelId="{F50AFB26-97D1-4E80-9523-9A2FBCA16B98}" type="presOf" srcId="{0518F379-9B76-4D24-9528-ABF29A5CC0F7}" destId="{F49C7E02-ADF7-47A9-B251-A05DCA6DCBF0}" srcOrd="1" destOrd="0" presId="urn:microsoft.com/office/officeart/2005/8/layout/orgChart1"/>
    <dgm:cxn modelId="{A1716B2A-52BC-47BA-9EEE-41963838139C}" type="presOf" srcId="{2EA33616-6C58-403A-899C-3B7D55F71B27}" destId="{EFD0803D-D0E7-4BD0-BD15-D56AA3DD3146}" srcOrd="1" destOrd="0" presId="urn:microsoft.com/office/officeart/2005/8/layout/orgChart1"/>
    <dgm:cxn modelId="{D4353F35-47C6-4322-8ACD-FBF21F2E9B79}" srcId="{2EA33616-6C58-403A-899C-3B7D55F71B27}" destId="{BA884887-DAB9-40EF-B210-013F8580F0AC}" srcOrd="4" destOrd="0" parTransId="{441267FB-F671-4CDA-A935-38DB662BEC19}" sibTransId="{A0817886-1F54-4253-B827-73561DB71E0E}"/>
    <dgm:cxn modelId="{98272939-6EB7-44C7-AD4D-4C03F6589210}" srcId="{2EA33616-6C58-403A-899C-3B7D55F71B27}" destId="{FF099EF7-321E-45BF-AED6-CB0900C8341A}" srcOrd="2" destOrd="0" parTransId="{77A2F5FD-58D1-4D68-BCF2-D7F56AB792AB}" sibTransId="{46290DE6-CD0C-4A93-A40F-C405E9AA9A19}"/>
    <dgm:cxn modelId="{0350D65B-BD56-4D41-87DB-CCDCE9453F89}" type="presOf" srcId="{9C69C267-C2CE-4680-BA9C-7D9CFB04DA07}" destId="{BD96652F-2665-47BF-BB3E-E2EC355D9CE1}" srcOrd="0" destOrd="0" presId="urn:microsoft.com/office/officeart/2005/8/layout/orgChart1"/>
    <dgm:cxn modelId="{65A88E62-253F-48E4-BD53-994D57C9A934}" srcId="{2EA33616-6C58-403A-899C-3B7D55F71B27}" destId="{BD7BF20F-CF90-4343-9B85-CDA889B3002C}" srcOrd="3" destOrd="0" parTransId="{9C69C267-C2CE-4680-BA9C-7D9CFB04DA07}" sibTransId="{B4A20142-C051-4F96-B98C-A88ED3B173C3}"/>
    <dgm:cxn modelId="{A7092647-1785-416B-9CD3-DEB9B82A74C9}" type="presOf" srcId="{FF099EF7-321E-45BF-AED6-CB0900C8341A}" destId="{69DD91BF-AE08-4A50-85AD-0A6AF04AFB88}" srcOrd="1" destOrd="0" presId="urn:microsoft.com/office/officeart/2005/8/layout/orgChart1"/>
    <dgm:cxn modelId="{063E0173-DB8C-444F-97DF-ECCFA81D072D}" type="presOf" srcId="{BD7BF20F-CF90-4343-9B85-CDA889B3002C}" destId="{E150E4B6-B9A5-4BAC-BBFC-61EB6361091E}" srcOrd="1" destOrd="0" presId="urn:microsoft.com/office/officeart/2005/8/layout/orgChart1"/>
    <dgm:cxn modelId="{5D25897F-8CF9-4EDC-913D-35FC1DD21F2E}" type="presOf" srcId="{0518F379-9B76-4D24-9528-ABF29A5CC0F7}" destId="{EB12E4D8-E7F1-4C62-B520-31141AFC5A55}" srcOrd="0" destOrd="0" presId="urn:microsoft.com/office/officeart/2005/8/layout/orgChart1"/>
    <dgm:cxn modelId="{BE634484-D776-425E-9CDA-4034CDB56923}" type="presOf" srcId="{A23E3DD3-84C7-4F1A-A7EB-38BFC37D2455}" destId="{BB2208F1-49D2-4C2F-ABFD-B1FDB3878691}" srcOrd="1" destOrd="0" presId="urn:microsoft.com/office/officeart/2005/8/layout/orgChart1"/>
    <dgm:cxn modelId="{9A099C87-B757-4DF7-A6D7-F9CF5C02F7AA}" type="presOf" srcId="{BA884887-DAB9-40EF-B210-013F8580F0AC}" destId="{5D2457A3-228A-410C-BB8F-3F21E6A1BF73}" srcOrd="1" destOrd="0" presId="urn:microsoft.com/office/officeart/2005/8/layout/orgChart1"/>
    <dgm:cxn modelId="{AC25CE89-44F3-4003-AF22-E4DBAE00331D}" type="presOf" srcId="{77A2F5FD-58D1-4D68-BCF2-D7F56AB792AB}" destId="{7B37DF95-E484-4655-938F-CAE68494BDFD}" srcOrd="0" destOrd="0" presId="urn:microsoft.com/office/officeart/2005/8/layout/orgChart1"/>
    <dgm:cxn modelId="{1071CD8A-8EDF-4277-AEBB-E83ACA261F46}" type="presOf" srcId="{441267FB-F671-4CDA-A935-38DB662BEC19}" destId="{4CBFE0D8-3F1F-43EA-B140-6CA244E4CD57}" srcOrd="0" destOrd="0" presId="urn:microsoft.com/office/officeart/2005/8/layout/orgChart1"/>
    <dgm:cxn modelId="{BCC0E291-8190-4460-89A3-FE9D61B78469}" type="presOf" srcId="{677867AE-D383-4741-A19C-212DA7B39248}" destId="{5AFBDEEA-44F9-4D0A-B695-80C0193C9A5A}" srcOrd="0" destOrd="0" presId="urn:microsoft.com/office/officeart/2005/8/layout/orgChart1"/>
    <dgm:cxn modelId="{30B2F997-64BD-4D52-8792-AF8CFE973149}" type="presOf" srcId="{A23E3DD3-84C7-4F1A-A7EB-38BFC37D2455}" destId="{656D84FE-6DC9-4D63-AC76-2776179517B6}" srcOrd="0" destOrd="0" presId="urn:microsoft.com/office/officeart/2005/8/layout/orgChart1"/>
    <dgm:cxn modelId="{B08132A7-3CE5-4FB1-963B-19BF2F68FE18}" type="presOf" srcId="{BD7BF20F-CF90-4343-9B85-CDA889B3002C}" destId="{3BEB44FF-3B5E-42FC-BDCC-734D7F6A2274}" srcOrd="0" destOrd="0" presId="urn:microsoft.com/office/officeart/2005/8/layout/orgChart1"/>
    <dgm:cxn modelId="{B5368AB3-6A09-4986-8A56-83DA555636EB}" srcId="{6EA1F4CD-0708-4339-A47D-25F76AEDB4DB}" destId="{2EA33616-6C58-403A-899C-3B7D55F71B27}" srcOrd="0" destOrd="0" parTransId="{D5F52E3B-7BE2-4E80-90FF-8306A17CFF8A}" sibTransId="{163CC27F-84E5-444B-8EA9-ABC32484E352}"/>
    <dgm:cxn modelId="{E01A98B7-0CB6-4BBD-B05F-0CB02E2C726D}" type="presOf" srcId="{6498817C-9826-4FBA-BCEC-41614DC91838}" destId="{98C2F332-944C-4E18-B2F6-477E48AACA8A}" srcOrd="0" destOrd="0" presId="urn:microsoft.com/office/officeart/2005/8/layout/orgChart1"/>
    <dgm:cxn modelId="{6F0377BB-8D43-4C90-846E-99D061915CE7}" srcId="{2EA33616-6C58-403A-899C-3B7D55F71B27}" destId="{677867AE-D383-4741-A19C-212DA7B39248}" srcOrd="1" destOrd="0" parTransId="{8BE15F60-AC23-42C2-B1B2-C05367E5646B}" sibTransId="{BE18F588-8385-45F5-A5A3-006B4ED2851B}"/>
    <dgm:cxn modelId="{CC32D3BE-D3B3-4320-A280-FE481D4240AD}" srcId="{2EA33616-6C58-403A-899C-3B7D55F71B27}" destId="{A23E3DD3-84C7-4F1A-A7EB-38BFC37D2455}" srcOrd="5" destOrd="0" parTransId="{6498817C-9826-4FBA-BCEC-41614DC91838}" sibTransId="{2D13F887-1444-4980-A5FC-C923C8370102}"/>
    <dgm:cxn modelId="{839705C1-C09B-4825-8848-88358136C603}" type="presOf" srcId="{DE416E60-CF12-4738-8056-F98A479FE49F}" destId="{9B5EC859-7248-4FBE-AAC0-34E59A4B5E3A}" srcOrd="0" destOrd="0" presId="urn:microsoft.com/office/officeart/2005/8/layout/orgChart1"/>
    <dgm:cxn modelId="{BF8840C1-0E51-4FC3-8BE1-5EABDE9947A5}" type="presOf" srcId="{FF099EF7-321E-45BF-AED6-CB0900C8341A}" destId="{714D4D66-57CB-44E1-9470-6ECBE1235C2D}" srcOrd="0" destOrd="0" presId="urn:microsoft.com/office/officeart/2005/8/layout/orgChart1"/>
    <dgm:cxn modelId="{AD43E6CF-7A9A-4961-96B7-FDC85CE5DECB}" type="presOf" srcId="{677867AE-D383-4741-A19C-212DA7B39248}" destId="{1AE042DB-F9DB-41D6-B36B-767F795400BE}" srcOrd="1" destOrd="0" presId="urn:microsoft.com/office/officeart/2005/8/layout/orgChart1"/>
    <dgm:cxn modelId="{DC6C29E2-CB45-4A25-A817-0402689C31A5}" srcId="{2EA33616-6C58-403A-899C-3B7D55F71B27}" destId="{0518F379-9B76-4D24-9528-ABF29A5CC0F7}" srcOrd="0" destOrd="0" parTransId="{DE416E60-CF12-4738-8056-F98A479FE49F}" sibTransId="{BE12FF9A-AA6D-4E26-8169-D66AD7FF6FB4}"/>
    <dgm:cxn modelId="{938004EA-BD84-4B47-A3FD-93D44C4B1BB4}" type="presOf" srcId="{BA884887-DAB9-40EF-B210-013F8580F0AC}" destId="{CD28EE2E-A8D3-49C1-9D0D-2FB5B18FD06C}" srcOrd="0" destOrd="0" presId="urn:microsoft.com/office/officeart/2005/8/layout/orgChart1"/>
    <dgm:cxn modelId="{B9FFBCEB-6474-4AA7-AAB6-33D07F9C67E1}" type="presOf" srcId="{8BE15F60-AC23-42C2-B1B2-C05367E5646B}" destId="{A6C9D3D6-9DCC-442E-B9AB-B5EA30D6E5EB}" srcOrd="0" destOrd="0" presId="urn:microsoft.com/office/officeart/2005/8/layout/orgChart1"/>
    <dgm:cxn modelId="{9309A3EF-E62A-4305-B173-E0FA1B51C3CB}" type="presOf" srcId="{2EA33616-6C58-403A-899C-3B7D55F71B27}" destId="{6EC8FE8C-3EAF-4DCB-B78C-936D0F26F435}" srcOrd="0" destOrd="0" presId="urn:microsoft.com/office/officeart/2005/8/layout/orgChart1"/>
    <dgm:cxn modelId="{ACEEEDF5-E08A-4A38-9B2C-839C8840F1EA}" type="presOf" srcId="{6EA1F4CD-0708-4339-A47D-25F76AEDB4DB}" destId="{BE809DCD-C791-4D06-B74E-636465068ABF}" srcOrd="0" destOrd="0" presId="urn:microsoft.com/office/officeart/2005/8/layout/orgChart1"/>
    <dgm:cxn modelId="{839DDAE4-9B5F-41D8-A5F8-8ED580513B86}" type="presParOf" srcId="{BE809DCD-C791-4D06-B74E-636465068ABF}" destId="{CBC44882-21AA-4C17-849C-D9C786CEEDB2}" srcOrd="0" destOrd="0" presId="urn:microsoft.com/office/officeart/2005/8/layout/orgChart1"/>
    <dgm:cxn modelId="{1F605859-5ED8-477A-9BC6-188C55A8AA97}" type="presParOf" srcId="{CBC44882-21AA-4C17-849C-D9C786CEEDB2}" destId="{D34B3118-2238-4881-A51D-D88F2B6A435D}" srcOrd="0" destOrd="0" presId="urn:microsoft.com/office/officeart/2005/8/layout/orgChart1"/>
    <dgm:cxn modelId="{E046014F-22A5-4046-B6A0-601FF00E5C05}" type="presParOf" srcId="{D34B3118-2238-4881-A51D-D88F2B6A435D}" destId="{6EC8FE8C-3EAF-4DCB-B78C-936D0F26F435}" srcOrd="0" destOrd="0" presId="urn:microsoft.com/office/officeart/2005/8/layout/orgChart1"/>
    <dgm:cxn modelId="{256A52F8-9DD3-47A3-9DFD-2D4043E73516}" type="presParOf" srcId="{D34B3118-2238-4881-A51D-D88F2B6A435D}" destId="{EFD0803D-D0E7-4BD0-BD15-D56AA3DD3146}" srcOrd="1" destOrd="0" presId="urn:microsoft.com/office/officeart/2005/8/layout/orgChart1"/>
    <dgm:cxn modelId="{904B5239-E006-4EB1-B937-E28D093D9AAA}" type="presParOf" srcId="{CBC44882-21AA-4C17-849C-D9C786CEEDB2}" destId="{76D3F05A-4157-40B3-A88D-439316AD0519}" srcOrd="1" destOrd="0" presId="urn:microsoft.com/office/officeart/2005/8/layout/orgChart1"/>
    <dgm:cxn modelId="{2F3347C3-4BA0-4772-9154-34D4D84297F8}" type="presParOf" srcId="{76D3F05A-4157-40B3-A88D-439316AD0519}" destId="{9B5EC859-7248-4FBE-AAC0-34E59A4B5E3A}" srcOrd="0" destOrd="0" presId="urn:microsoft.com/office/officeart/2005/8/layout/orgChart1"/>
    <dgm:cxn modelId="{FCFF062C-7C38-4D22-AB6B-1EAFA1A0FB34}" type="presParOf" srcId="{76D3F05A-4157-40B3-A88D-439316AD0519}" destId="{DABCF168-8197-4DA5-94C4-057CBDCE17AB}" srcOrd="1" destOrd="0" presId="urn:microsoft.com/office/officeart/2005/8/layout/orgChart1"/>
    <dgm:cxn modelId="{95EDA431-83D9-4E23-BB92-8CD124C4829C}" type="presParOf" srcId="{DABCF168-8197-4DA5-94C4-057CBDCE17AB}" destId="{C69B29FC-971D-497C-B303-CC11DC38A35E}" srcOrd="0" destOrd="0" presId="urn:microsoft.com/office/officeart/2005/8/layout/orgChart1"/>
    <dgm:cxn modelId="{A9705104-38FF-4229-935A-34F1C288551F}" type="presParOf" srcId="{C69B29FC-971D-497C-B303-CC11DC38A35E}" destId="{EB12E4D8-E7F1-4C62-B520-31141AFC5A55}" srcOrd="0" destOrd="0" presId="urn:microsoft.com/office/officeart/2005/8/layout/orgChart1"/>
    <dgm:cxn modelId="{F968F6E5-9EAB-4747-B3A2-31CACFB72E6D}" type="presParOf" srcId="{C69B29FC-971D-497C-B303-CC11DC38A35E}" destId="{F49C7E02-ADF7-47A9-B251-A05DCA6DCBF0}" srcOrd="1" destOrd="0" presId="urn:microsoft.com/office/officeart/2005/8/layout/orgChart1"/>
    <dgm:cxn modelId="{5DC03168-64D9-4309-BFFB-E370C7A25A24}" type="presParOf" srcId="{DABCF168-8197-4DA5-94C4-057CBDCE17AB}" destId="{7292F90E-15B3-447A-9832-737E5FD6DA66}" srcOrd="1" destOrd="0" presId="urn:microsoft.com/office/officeart/2005/8/layout/orgChart1"/>
    <dgm:cxn modelId="{275E9674-0AB5-45FA-B673-27A2C18B935E}" type="presParOf" srcId="{DABCF168-8197-4DA5-94C4-057CBDCE17AB}" destId="{0FF6E8A5-63F3-4681-8C4F-99EACC836F0B}" srcOrd="2" destOrd="0" presId="urn:microsoft.com/office/officeart/2005/8/layout/orgChart1"/>
    <dgm:cxn modelId="{5D217A90-745A-41B5-B12C-987308F66A88}" type="presParOf" srcId="{76D3F05A-4157-40B3-A88D-439316AD0519}" destId="{A6C9D3D6-9DCC-442E-B9AB-B5EA30D6E5EB}" srcOrd="2" destOrd="0" presId="urn:microsoft.com/office/officeart/2005/8/layout/orgChart1"/>
    <dgm:cxn modelId="{3BDDDAF4-9EBA-472F-8FA3-EE1FCA582B77}" type="presParOf" srcId="{76D3F05A-4157-40B3-A88D-439316AD0519}" destId="{33966EC2-6616-4A60-B935-C7D05ED6891D}" srcOrd="3" destOrd="0" presId="urn:microsoft.com/office/officeart/2005/8/layout/orgChart1"/>
    <dgm:cxn modelId="{D6DE34D9-F08E-4B8E-8EAF-9D8CF28CAAE4}" type="presParOf" srcId="{33966EC2-6616-4A60-B935-C7D05ED6891D}" destId="{ED400900-9E06-4805-AE88-90A4A95E42FD}" srcOrd="0" destOrd="0" presId="urn:microsoft.com/office/officeart/2005/8/layout/orgChart1"/>
    <dgm:cxn modelId="{7D62265E-F3B6-42CA-8378-9CAF09FD9E4D}" type="presParOf" srcId="{ED400900-9E06-4805-AE88-90A4A95E42FD}" destId="{5AFBDEEA-44F9-4D0A-B695-80C0193C9A5A}" srcOrd="0" destOrd="0" presId="urn:microsoft.com/office/officeart/2005/8/layout/orgChart1"/>
    <dgm:cxn modelId="{6F5BF70E-2515-449F-8ECA-06F3FE387A5D}" type="presParOf" srcId="{ED400900-9E06-4805-AE88-90A4A95E42FD}" destId="{1AE042DB-F9DB-41D6-B36B-767F795400BE}" srcOrd="1" destOrd="0" presId="urn:microsoft.com/office/officeart/2005/8/layout/orgChart1"/>
    <dgm:cxn modelId="{44B8DCD0-9C82-485A-B55C-528679B26EAE}" type="presParOf" srcId="{33966EC2-6616-4A60-B935-C7D05ED6891D}" destId="{CF14CA37-86BD-4AF1-9A80-425AA349A95D}" srcOrd="1" destOrd="0" presId="urn:microsoft.com/office/officeart/2005/8/layout/orgChart1"/>
    <dgm:cxn modelId="{C9570A0F-9040-4385-AEC8-7BCE18237D7D}" type="presParOf" srcId="{33966EC2-6616-4A60-B935-C7D05ED6891D}" destId="{37F9B0D2-46BD-49E0-B1C8-B282C2956D87}" srcOrd="2" destOrd="0" presId="urn:microsoft.com/office/officeart/2005/8/layout/orgChart1"/>
    <dgm:cxn modelId="{AED5B16D-495E-453C-93D4-33DD7D5DAF75}" type="presParOf" srcId="{76D3F05A-4157-40B3-A88D-439316AD0519}" destId="{7B37DF95-E484-4655-938F-CAE68494BDFD}" srcOrd="4" destOrd="0" presId="urn:microsoft.com/office/officeart/2005/8/layout/orgChart1"/>
    <dgm:cxn modelId="{43510C10-B60E-4DC0-AFAD-5F6AB7B14B1F}" type="presParOf" srcId="{76D3F05A-4157-40B3-A88D-439316AD0519}" destId="{76371C25-AFD4-4F33-B421-EB0F14B8F43A}" srcOrd="5" destOrd="0" presId="urn:microsoft.com/office/officeart/2005/8/layout/orgChart1"/>
    <dgm:cxn modelId="{45225C14-2103-4D68-A3C4-24BA64E389CF}" type="presParOf" srcId="{76371C25-AFD4-4F33-B421-EB0F14B8F43A}" destId="{36C1A4F3-50B6-4717-AC9B-326EAD388097}" srcOrd="0" destOrd="0" presId="urn:microsoft.com/office/officeart/2005/8/layout/orgChart1"/>
    <dgm:cxn modelId="{EFA81756-8FCA-4679-BC87-DB3550134057}" type="presParOf" srcId="{36C1A4F3-50B6-4717-AC9B-326EAD388097}" destId="{714D4D66-57CB-44E1-9470-6ECBE1235C2D}" srcOrd="0" destOrd="0" presId="urn:microsoft.com/office/officeart/2005/8/layout/orgChart1"/>
    <dgm:cxn modelId="{10F18B48-ACCE-4F6E-B11A-A5563D437331}" type="presParOf" srcId="{36C1A4F3-50B6-4717-AC9B-326EAD388097}" destId="{69DD91BF-AE08-4A50-85AD-0A6AF04AFB88}" srcOrd="1" destOrd="0" presId="urn:microsoft.com/office/officeart/2005/8/layout/orgChart1"/>
    <dgm:cxn modelId="{7E0E8E2A-8124-490D-AB66-90030D22DCAB}" type="presParOf" srcId="{76371C25-AFD4-4F33-B421-EB0F14B8F43A}" destId="{F5067E9F-CDDD-484A-A776-F2C9CE15B596}" srcOrd="1" destOrd="0" presId="urn:microsoft.com/office/officeart/2005/8/layout/orgChart1"/>
    <dgm:cxn modelId="{2E79CDF0-EEC7-479D-9CC1-B9B9CC5D7E2D}" type="presParOf" srcId="{76371C25-AFD4-4F33-B421-EB0F14B8F43A}" destId="{8D6D9E8D-D9DD-4303-8C74-4E298457F1EE}" srcOrd="2" destOrd="0" presId="urn:microsoft.com/office/officeart/2005/8/layout/orgChart1"/>
    <dgm:cxn modelId="{1BA33DA8-520A-4569-B9E2-1FDCC2948F5C}" type="presParOf" srcId="{76D3F05A-4157-40B3-A88D-439316AD0519}" destId="{BD96652F-2665-47BF-BB3E-E2EC355D9CE1}" srcOrd="6" destOrd="0" presId="urn:microsoft.com/office/officeart/2005/8/layout/orgChart1"/>
    <dgm:cxn modelId="{ECD2B261-D6C9-42AA-8DC6-DA902BCD0F00}" type="presParOf" srcId="{76D3F05A-4157-40B3-A88D-439316AD0519}" destId="{F47D0865-5A91-4C41-B14F-701835B28590}" srcOrd="7" destOrd="0" presId="urn:microsoft.com/office/officeart/2005/8/layout/orgChart1"/>
    <dgm:cxn modelId="{D4CB7684-F16E-4BB0-8C03-05D824552130}" type="presParOf" srcId="{F47D0865-5A91-4C41-B14F-701835B28590}" destId="{10210A00-EB79-4479-8D8D-B0B4F4B812BE}" srcOrd="0" destOrd="0" presId="urn:microsoft.com/office/officeart/2005/8/layout/orgChart1"/>
    <dgm:cxn modelId="{19A7E950-3651-4BC5-AE96-F1D9E598200E}" type="presParOf" srcId="{10210A00-EB79-4479-8D8D-B0B4F4B812BE}" destId="{3BEB44FF-3B5E-42FC-BDCC-734D7F6A2274}" srcOrd="0" destOrd="0" presId="urn:microsoft.com/office/officeart/2005/8/layout/orgChart1"/>
    <dgm:cxn modelId="{D75F109D-7F8C-4851-B9C8-50E48B5133B7}" type="presParOf" srcId="{10210A00-EB79-4479-8D8D-B0B4F4B812BE}" destId="{E150E4B6-B9A5-4BAC-BBFC-61EB6361091E}" srcOrd="1" destOrd="0" presId="urn:microsoft.com/office/officeart/2005/8/layout/orgChart1"/>
    <dgm:cxn modelId="{54E70E7B-5FB2-4CF3-8D4B-F642DB5C5F34}" type="presParOf" srcId="{F47D0865-5A91-4C41-B14F-701835B28590}" destId="{BB2C8C54-396C-447D-8847-B155D85552CB}" srcOrd="1" destOrd="0" presId="urn:microsoft.com/office/officeart/2005/8/layout/orgChart1"/>
    <dgm:cxn modelId="{B405274B-E1F9-4D91-B86E-0C778EADFE33}" type="presParOf" srcId="{F47D0865-5A91-4C41-B14F-701835B28590}" destId="{17E47251-7D03-402D-BE63-824639AB0472}" srcOrd="2" destOrd="0" presId="urn:microsoft.com/office/officeart/2005/8/layout/orgChart1"/>
    <dgm:cxn modelId="{DCEDFBC6-8BF0-46A2-8A49-03AB7F0858B8}" type="presParOf" srcId="{76D3F05A-4157-40B3-A88D-439316AD0519}" destId="{4CBFE0D8-3F1F-43EA-B140-6CA244E4CD57}" srcOrd="8" destOrd="0" presId="urn:microsoft.com/office/officeart/2005/8/layout/orgChart1"/>
    <dgm:cxn modelId="{59C97A10-FA92-42C9-B569-11836002E117}" type="presParOf" srcId="{76D3F05A-4157-40B3-A88D-439316AD0519}" destId="{35082C41-A70D-44A3-BA44-07AE28FCA15F}" srcOrd="9" destOrd="0" presId="urn:microsoft.com/office/officeart/2005/8/layout/orgChart1"/>
    <dgm:cxn modelId="{8218BF12-E8E0-4695-A368-053CB829402C}" type="presParOf" srcId="{35082C41-A70D-44A3-BA44-07AE28FCA15F}" destId="{E7A3E4B1-5597-461F-8027-C43DE91EBEBC}" srcOrd="0" destOrd="0" presId="urn:microsoft.com/office/officeart/2005/8/layout/orgChart1"/>
    <dgm:cxn modelId="{90172518-EFFF-4625-908D-49583A30D75E}" type="presParOf" srcId="{E7A3E4B1-5597-461F-8027-C43DE91EBEBC}" destId="{CD28EE2E-A8D3-49C1-9D0D-2FB5B18FD06C}" srcOrd="0" destOrd="0" presId="urn:microsoft.com/office/officeart/2005/8/layout/orgChart1"/>
    <dgm:cxn modelId="{EC667507-8B5B-4BC1-B24B-062FED71F516}" type="presParOf" srcId="{E7A3E4B1-5597-461F-8027-C43DE91EBEBC}" destId="{5D2457A3-228A-410C-BB8F-3F21E6A1BF73}" srcOrd="1" destOrd="0" presId="urn:microsoft.com/office/officeart/2005/8/layout/orgChart1"/>
    <dgm:cxn modelId="{633FED36-F756-488C-AC6F-0FE2B5D3DF9B}" type="presParOf" srcId="{35082C41-A70D-44A3-BA44-07AE28FCA15F}" destId="{6FF2B284-1FE2-4F97-8342-B81C07D39CF6}" srcOrd="1" destOrd="0" presId="urn:microsoft.com/office/officeart/2005/8/layout/orgChart1"/>
    <dgm:cxn modelId="{2D2B02ED-7824-49BC-AEB7-F4EE07F9368E}" type="presParOf" srcId="{35082C41-A70D-44A3-BA44-07AE28FCA15F}" destId="{ACBA8EB0-066B-43CB-B2D3-CED3139FB488}" srcOrd="2" destOrd="0" presId="urn:microsoft.com/office/officeart/2005/8/layout/orgChart1"/>
    <dgm:cxn modelId="{831BECC0-37F9-4898-B43D-1844E1D00551}" type="presParOf" srcId="{76D3F05A-4157-40B3-A88D-439316AD0519}" destId="{98C2F332-944C-4E18-B2F6-477E48AACA8A}" srcOrd="10" destOrd="0" presId="urn:microsoft.com/office/officeart/2005/8/layout/orgChart1"/>
    <dgm:cxn modelId="{77CE51D1-78FD-4F6D-858C-BD5B0DF5ABD4}" type="presParOf" srcId="{76D3F05A-4157-40B3-A88D-439316AD0519}" destId="{1E264C80-A66B-4712-93FE-7B56CCA56991}" srcOrd="11" destOrd="0" presId="urn:microsoft.com/office/officeart/2005/8/layout/orgChart1"/>
    <dgm:cxn modelId="{3F4C447F-46B9-4ACD-94A6-E3CF68AEA0A4}" type="presParOf" srcId="{1E264C80-A66B-4712-93FE-7B56CCA56991}" destId="{F9670B42-9B5D-489A-B619-F4C093577FA6}" srcOrd="0" destOrd="0" presId="urn:microsoft.com/office/officeart/2005/8/layout/orgChart1"/>
    <dgm:cxn modelId="{CCFF278A-3276-45FE-93F1-BB921FE3F199}" type="presParOf" srcId="{F9670B42-9B5D-489A-B619-F4C093577FA6}" destId="{656D84FE-6DC9-4D63-AC76-2776179517B6}" srcOrd="0" destOrd="0" presId="urn:microsoft.com/office/officeart/2005/8/layout/orgChart1"/>
    <dgm:cxn modelId="{7F69870A-B2ED-4AD7-B99D-C2B6CBA733E3}" type="presParOf" srcId="{F9670B42-9B5D-489A-B619-F4C093577FA6}" destId="{BB2208F1-49D2-4C2F-ABFD-B1FDB3878691}" srcOrd="1" destOrd="0" presId="urn:microsoft.com/office/officeart/2005/8/layout/orgChart1"/>
    <dgm:cxn modelId="{D3B42A51-8606-4C79-9524-C91B7CAD5C0E}" type="presParOf" srcId="{1E264C80-A66B-4712-93FE-7B56CCA56991}" destId="{62DCF4A7-AA59-44E6-BCAE-7803230413D9}" srcOrd="1" destOrd="0" presId="urn:microsoft.com/office/officeart/2005/8/layout/orgChart1"/>
    <dgm:cxn modelId="{270458BE-6691-40C0-9632-D00730171A0A}" type="presParOf" srcId="{1E264C80-A66B-4712-93FE-7B56CCA56991}" destId="{5E42FBEB-1499-43B9-AE16-12C50BAD8CBB}" srcOrd="2" destOrd="0" presId="urn:microsoft.com/office/officeart/2005/8/layout/orgChart1"/>
    <dgm:cxn modelId="{82960F49-ABAE-4099-88F3-BC8FB1328289}" type="presParOf" srcId="{CBC44882-21AA-4C17-849C-D9C786CEEDB2}" destId="{EA281039-C4FE-49BC-B3AA-ED7A04EBF11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2F332-944C-4E18-B2F6-477E48AACA8A}">
      <dsp:nvSpPr>
        <dsp:cNvPr id="0" name=""/>
        <dsp:cNvSpPr/>
      </dsp:nvSpPr>
      <dsp:spPr>
        <a:xfrm>
          <a:off x="5194299" y="1770606"/>
          <a:ext cx="4455466" cy="308585"/>
        </a:xfrm>
        <a:custGeom>
          <a:avLst/>
          <a:gdLst/>
          <a:ahLst/>
          <a:cxnLst/>
          <a:rect l="0" t="0" r="0" b="0"/>
          <a:pathLst>
            <a:path>
              <a:moveTo>
                <a:pt x="0" y="0"/>
              </a:moveTo>
              <a:lnTo>
                <a:pt x="0" y="154292"/>
              </a:lnTo>
              <a:lnTo>
                <a:pt x="4455466" y="154292"/>
              </a:lnTo>
              <a:lnTo>
                <a:pt x="4455466" y="30858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CBFE0D8-3F1F-43EA-B140-6CA244E4CD57}">
      <dsp:nvSpPr>
        <dsp:cNvPr id="0" name=""/>
        <dsp:cNvSpPr/>
      </dsp:nvSpPr>
      <dsp:spPr>
        <a:xfrm>
          <a:off x="5194299" y="1770606"/>
          <a:ext cx="2677423" cy="308585"/>
        </a:xfrm>
        <a:custGeom>
          <a:avLst/>
          <a:gdLst/>
          <a:ahLst/>
          <a:cxnLst/>
          <a:rect l="0" t="0" r="0" b="0"/>
          <a:pathLst>
            <a:path>
              <a:moveTo>
                <a:pt x="0" y="0"/>
              </a:moveTo>
              <a:lnTo>
                <a:pt x="0" y="154292"/>
              </a:lnTo>
              <a:lnTo>
                <a:pt x="2677423" y="154292"/>
              </a:lnTo>
              <a:lnTo>
                <a:pt x="2677423" y="30858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D96652F-2665-47BF-BB3E-E2EC355D9CE1}">
      <dsp:nvSpPr>
        <dsp:cNvPr id="0" name=""/>
        <dsp:cNvSpPr/>
      </dsp:nvSpPr>
      <dsp:spPr>
        <a:xfrm>
          <a:off x="5194299" y="1770606"/>
          <a:ext cx="899381" cy="308585"/>
        </a:xfrm>
        <a:custGeom>
          <a:avLst/>
          <a:gdLst/>
          <a:ahLst/>
          <a:cxnLst/>
          <a:rect l="0" t="0" r="0" b="0"/>
          <a:pathLst>
            <a:path>
              <a:moveTo>
                <a:pt x="0" y="0"/>
              </a:moveTo>
              <a:lnTo>
                <a:pt x="0" y="154292"/>
              </a:lnTo>
              <a:lnTo>
                <a:pt x="899381" y="154292"/>
              </a:lnTo>
              <a:lnTo>
                <a:pt x="899381" y="30858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B37DF95-E484-4655-938F-CAE68494BDFD}">
      <dsp:nvSpPr>
        <dsp:cNvPr id="0" name=""/>
        <dsp:cNvSpPr/>
      </dsp:nvSpPr>
      <dsp:spPr>
        <a:xfrm>
          <a:off x="4315638" y="1770606"/>
          <a:ext cx="878661" cy="308585"/>
        </a:xfrm>
        <a:custGeom>
          <a:avLst/>
          <a:gdLst/>
          <a:ahLst/>
          <a:cxnLst/>
          <a:rect l="0" t="0" r="0" b="0"/>
          <a:pathLst>
            <a:path>
              <a:moveTo>
                <a:pt x="878661" y="0"/>
              </a:moveTo>
              <a:lnTo>
                <a:pt x="878661" y="154292"/>
              </a:lnTo>
              <a:lnTo>
                <a:pt x="0" y="154292"/>
              </a:lnTo>
              <a:lnTo>
                <a:pt x="0" y="30858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6C9D3D6-9DCC-442E-B9AB-B5EA30D6E5EB}">
      <dsp:nvSpPr>
        <dsp:cNvPr id="0" name=""/>
        <dsp:cNvSpPr/>
      </dsp:nvSpPr>
      <dsp:spPr>
        <a:xfrm>
          <a:off x="2537595" y="1770606"/>
          <a:ext cx="2656704" cy="308585"/>
        </a:xfrm>
        <a:custGeom>
          <a:avLst/>
          <a:gdLst/>
          <a:ahLst/>
          <a:cxnLst/>
          <a:rect l="0" t="0" r="0" b="0"/>
          <a:pathLst>
            <a:path>
              <a:moveTo>
                <a:pt x="2656704" y="0"/>
              </a:moveTo>
              <a:lnTo>
                <a:pt x="2656704" y="154292"/>
              </a:lnTo>
              <a:lnTo>
                <a:pt x="0" y="154292"/>
              </a:lnTo>
              <a:lnTo>
                <a:pt x="0" y="30858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B5EC859-7248-4FBE-AAC0-34E59A4B5E3A}">
      <dsp:nvSpPr>
        <dsp:cNvPr id="0" name=""/>
        <dsp:cNvSpPr/>
      </dsp:nvSpPr>
      <dsp:spPr>
        <a:xfrm>
          <a:off x="749193" y="1770606"/>
          <a:ext cx="4445106" cy="308585"/>
        </a:xfrm>
        <a:custGeom>
          <a:avLst/>
          <a:gdLst/>
          <a:ahLst/>
          <a:cxnLst/>
          <a:rect l="0" t="0" r="0" b="0"/>
          <a:pathLst>
            <a:path>
              <a:moveTo>
                <a:pt x="4445106" y="0"/>
              </a:moveTo>
              <a:lnTo>
                <a:pt x="4445106" y="154292"/>
              </a:lnTo>
              <a:lnTo>
                <a:pt x="0" y="154292"/>
              </a:lnTo>
              <a:lnTo>
                <a:pt x="0" y="30858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EC8FE8C-3EAF-4DCB-B78C-936D0F26F435}">
      <dsp:nvSpPr>
        <dsp:cNvPr id="0" name=""/>
        <dsp:cNvSpPr/>
      </dsp:nvSpPr>
      <dsp:spPr>
        <a:xfrm>
          <a:off x="3988302" y="667147"/>
          <a:ext cx="2411995" cy="110345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Health &amp; Safety Committee</a:t>
          </a:r>
          <a:br>
            <a:rPr lang="en-US" sz="1200" kern="1200" dirty="0">
              <a:latin typeface="Calibri" panose="020F0502020204030204" pitchFamily="34" charset="0"/>
              <a:cs typeface="Calibri" panose="020F0502020204030204" pitchFamily="34" charset="0"/>
            </a:rPr>
          </a:br>
          <a:r>
            <a:rPr lang="en-US" sz="1200" kern="1200" dirty="0">
              <a:latin typeface="Calibri" panose="020F0502020204030204" pitchFamily="34" charset="0"/>
              <a:cs typeface="Calibri" panose="020F0502020204030204" pitchFamily="34" charset="0"/>
            </a:rPr>
            <a:t>Frequency of Meetings Quarterly</a:t>
          </a:r>
        </a:p>
      </dsp:txBody>
      <dsp:txXfrm>
        <a:off x="3988302" y="667147"/>
        <a:ext cx="2411995" cy="1103459"/>
      </dsp:txXfrm>
    </dsp:sp>
    <dsp:sp modelId="{EB12E4D8-E7F1-4C62-B520-31141AFC5A55}">
      <dsp:nvSpPr>
        <dsp:cNvPr id="0" name=""/>
        <dsp:cNvSpPr/>
      </dsp:nvSpPr>
      <dsp:spPr>
        <a:xfrm>
          <a:off x="4105" y="2079192"/>
          <a:ext cx="1490176" cy="13495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US" sz="1200" kern="1200" dirty="0">
            <a:latin typeface="Calibri" panose="020F0502020204030204" pitchFamily="34" charset="0"/>
            <a:cs typeface="Calibri" panose="020F0502020204030204" pitchFamily="34" charset="0"/>
          </a:endParaRPr>
        </a:p>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East Region </a:t>
          </a:r>
        </a:p>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Health &amp; Safety </a:t>
          </a:r>
        </a:p>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Sub-Group</a:t>
          </a:r>
        </a:p>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Frequency of Meetings Quarterly</a:t>
          </a:r>
        </a:p>
        <a:p>
          <a:pPr marL="0" lvl="0" indent="0" algn="ctr" defTabSz="533400">
            <a:lnSpc>
              <a:spcPct val="90000"/>
            </a:lnSpc>
            <a:spcBef>
              <a:spcPct val="0"/>
            </a:spcBef>
            <a:spcAft>
              <a:spcPct val="35000"/>
            </a:spcAft>
            <a:buNone/>
          </a:pPr>
          <a:r>
            <a:rPr lang="en-US" sz="700" kern="1200" dirty="0"/>
            <a:t> </a:t>
          </a:r>
        </a:p>
      </dsp:txBody>
      <dsp:txXfrm>
        <a:off x="4105" y="2079192"/>
        <a:ext cx="1490176" cy="1349549"/>
      </dsp:txXfrm>
    </dsp:sp>
    <dsp:sp modelId="{5AFBDEEA-44F9-4D0A-B695-80C0193C9A5A}">
      <dsp:nvSpPr>
        <dsp:cNvPr id="0" name=""/>
        <dsp:cNvSpPr/>
      </dsp:nvSpPr>
      <dsp:spPr>
        <a:xfrm>
          <a:off x="1802867" y="2079192"/>
          <a:ext cx="1469456" cy="137588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West Region </a:t>
          </a:r>
        </a:p>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Health &amp; Safety </a:t>
          </a:r>
        </a:p>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Sub-Group </a:t>
          </a:r>
        </a:p>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Frequency of Meetings Quarterly </a:t>
          </a:r>
        </a:p>
      </dsp:txBody>
      <dsp:txXfrm>
        <a:off x="1802867" y="2079192"/>
        <a:ext cx="1469456" cy="1375881"/>
      </dsp:txXfrm>
    </dsp:sp>
    <dsp:sp modelId="{714D4D66-57CB-44E1-9470-6ECBE1235C2D}">
      <dsp:nvSpPr>
        <dsp:cNvPr id="0" name=""/>
        <dsp:cNvSpPr/>
      </dsp:nvSpPr>
      <dsp:spPr>
        <a:xfrm>
          <a:off x="3580909" y="2079192"/>
          <a:ext cx="1469456" cy="140280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Central Region</a:t>
          </a:r>
        </a:p>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Health &amp; Safety </a:t>
          </a:r>
        </a:p>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Sub-Group</a:t>
          </a:r>
        </a:p>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Frequency of Meetings Quarterly</a:t>
          </a:r>
        </a:p>
      </dsp:txBody>
      <dsp:txXfrm>
        <a:off x="3580909" y="2079192"/>
        <a:ext cx="1469456" cy="1402809"/>
      </dsp:txXfrm>
    </dsp:sp>
    <dsp:sp modelId="{3BEB44FF-3B5E-42FC-BDCC-734D7F6A2274}">
      <dsp:nvSpPr>
        <dsp:cNvPr id="0" name=""/>
        <dsp:cNvSpPr/>
      </dsp:nvSpPr>
      <dsp:spPr>
        <a:xfrm>
          <a:off x="5358952" y="2079192"/>
          <a:ext cx="1469456" cy="141926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Fire Safety Group </a:t>
          </a:r>
        </a:p>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Frequency of Meetings Quarterly</a:t>
          </a:r>
        </a:p>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(Chair)  Amjad Nazir</a:t>
          </a:r>
        </a:p>
      </dsp:txBody>
      <dsp:txXfrm>
        <a:off x="5358952" y="2079192"/>
        <a:ext cx="1469456" cy="1419260"/>
      </dsp:txXfrm>
    </dsp:sp>
    <dsp:sp modelId="{CD28EE2E-A8D3-49C1-9D0D-2FB5B18FD06C}">
      <dsp:nvSpPr>
        <dsp:cNvPr id="0" name=""/>
        <dsp:cNvSpPr/>
      </dsp:nvSpPr>
      <dsp:spPr>
        <a:xfrm>
          <a:off x="7136995" y="2079192"/>
          <a:ext cx="1469456" cy="1432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Water Safety Group </a:t>
          </a:r>
        </a:p>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Frequency of Meetings Quarterly</a:t>
          </a:r>
        </a:p>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(Chair) Amjad Nazir</a:t>
          </a:r>
        </a:p>
      </dsp:txBody>
      <dsp:txXfrm>
        <a:off x="7136995" y="2079192"/>
        <a:ext cx="1469456" cy="1432433"/>
      </dsp:txXfrm>
    </dsp:sp>
    <dsp:sp modelId="{656D84FE-6DC9-4D63-AC76-2776179517B6}">
      <dsp:nvSpPr>
        <dsp:cNvPr id="0" name=""/>
        <dsp:cNvSpPr/>
      </dsp:nvSpPr>
      <dsp:spPr>
        <a:xfrm>
          <a:off x="8915038" y="2079192"/>
          <a:ext cx="1469456" cy="141951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Violence &amp; Aggression Reduction Group</a:t>
          </a:r>
        </a:p>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Frequency of Meetings Bi-Monthly</a:t>
          </a:r>
        </a:p>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(Chair) Amjad Nazir</a:t>
          </a:r>
        </a:p>
      </dsp:txBody>
      <dsp:txXfrm>
        <a:off x="8915038" y="2079192"/>
        <a:ext cx="1469456" cy="141951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9/8/2020</a:t>
            </a:fld>
            <a:endParaRPr lang="en-US" dirty="0"/>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137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9/8/2020</a:t>
            </a:fld>
            <a:endParaRPr lang="en-US" dirty="0"/>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075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9/8/2020</a:t>
            </a:fld>
            <a:endParaRPr lang="en-US" dirty="0"/>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54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9/8/2020</a:t>
            </a:fld>
            <a:endParaRPr lang="en-US" dirty="0"/>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929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9/8/2020</a:t>
            </a:fld>
            <a:endParaRPr lang="en-US" dirty="0"/>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32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9/8/2020</a:t>
            </a:fld>
            <a:endParaRPr lang="en-US" dirty="0"/>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818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9/8/2020</a:t>
            </a:fld>
            <a:endParaRPr lang="en-US" dirty="0"/>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958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9/8/2020</a:t>
            </a:fld>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02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9/8/2020</a:t>
            </a:fld>
            <a:endParaRPr lang="en-US" dirty="0"/>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355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9/8/2020</a:t>
            </a:fld>
            <a:endParaRPr lang="en-US" dirty="0"/>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869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9/8/2020</a:t>
            </a:fld>
            <a:endParaRPr lang="en-US" dirty="0"/>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058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9/8/2020</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dirty="0"/>
          </a:p>
        </p:txBody>
      </p:sp>
    </p:spTree>
    <p:extLst>
      <p:ext uri="{BB962C8B-B14F-4D97-AF65-F5344CB8AC3E}">
        <p14:creationId xmlns:p14="http://schemas.microsoft.com/office/powerpoint/2010/main" val="297258458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7"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www.hse.gov.uk/leadership/index.htm" TargetMode="External"/><Relationship Id="rId13" Type="http://schemas.openxmlformats.org/officeDocument/2006/relationships/hyperlink" Target="http://www.hse.gov.uk/pubns/books/hsg220.htm" TargetMode="External"/><Relationship Id="rId18" Type="http://schemas.openxmlformats.org/officeDocument/2006/relationships/hyperlink" Target="https://www.gov.uk/government/uploads/system/uploads/attachment_data/file/14879/making-your-premises-safe-short-guide.pdf" TargetMode="External"/><Relationship Id="rId3" Type="http://schemas.openxmlformats.org/officeDocument/2006/relationships/hyperlink" Target="http://www.hse.gov.uk/pubns/hsis7.htm" TargetMode="External"/><Relationship Id="rId7" Type="http://schemas.openxmlformats.org/officeDocument/2006/relationships/hyperlink" Target="http://www.hse.gov.uk/pubns/books/hsg65.htm" TargetMode="External"/><Relationship Id="rId12" Type="http://schemas.openxmlformats.org/officeDocument/2006/relationships/hyperlink" Target="http://www.hse.gov.uk/pubns/indg69.pdf" TargetMode="External"/><Relationship Id="rId17" Type="http://schemas.openxmlformats.org/officeDocument/2006/relationships/hyperlink" Target="http://www.london-fire.gov.uk/RegulatoryReformOrder2005.asp" TargetMode="External"/><Relationship Id="rId2" Type="http://schemas.openxmlformats.org/officeDocument/2006/relationships/hyperlink" Target="http://www.hse.gov.uk/guidance/index.htm" TargetMode="External"/><Relationship Id="rId16" Type="http://schemas.openxmlformats.org/officeDocument/2006/relationships/hyperlink" Target="http://www.hse.gov.uk/toolbox/harmful/ventilation.htm" TargetMode="External"/><Relationship Id="rId1" Type="http://schemas.openxmlformats.org/officeDocument/2006/relationships/slideLayout" Target="../slideLayouts/slideLayout2.xml"/><Relationship Id="rId6" Type="http://schemas.openxmlformats.org/officeDocument/2006/relationships/hyperlink" Target="http://www.hse.gov.uk/managing/index.htm" TargetMode="External"/><Relationship Id="rId11" Type="http://schemas.openxmlformats.org/officeDocument/2006/relationships/hyperlink" Target="http://www.hse.gov.uk/pubns/indg232.pdf" TargetMode="External"/><Relationship Id="rId5" Type="http://schemas.openxmlformats.org/officeDocument/2006/relationships/hyperlink" Target="http://www.hse.gov.uk/foi/internalops/sims/pub_serv/071106.htm" TargetMode="External"/><Relationship Id="rId15" Type="http://schemas.openxmlformats.org/officeDocument/2006/relationships/hyperlink" Target="http://www.nhsemployers.org/Aboutus/Publications/Pages/workplace-health-safety-standards.aspx" TargetMode="External"/><Relationship Id="rId10" Type="http://schemas.openxmlformats.org/officeDocument/2006/relationships/hyperlink" Target="http://www.hse.gov.uk/healthservices" TargetMode="External"/><Relationship Id="rId19" Type="http://schemas.openxmlformats.org/officeDocument/2006/relationships/hyperlink" Target="https://www.gov.uk/government/publications/fire-safety-risk-assessment-residential-care-premises" TargetMode="External"/><Relationship Id="rId4" Type="http://schemas.openxmlformats.org/officeDocument/2006/relationships/hyperlink" Target="http://www.hse.gov.uk/skin/employ/latex-gloves.htm" TargetMode="External"/><Relationship Id="rId9" Type="http://schemas.openxmlformats.org/officeDocument/2006/relationships/hyperlink" Target="http://www.hse.gov.uk/pubns/indg417.pdf" TargetMode="External"/><Relationship Id="rId14" Type="http://schemas.openxmlformats.org/officeDocument/2006/relationships/hyperlink" Target="http://www.hse.gov.uk/healthservices/needlesticks/index.htm"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www.cqc.org.uk/guidance-providers/regulations-enforcement/offences-health-social-care-act-2008-regulated-activities#not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4FA20B-CB55-40BC-BCC0-48A958DAAC97}"/>
              </a:ext>
            </a:extLst>
          </p:cNvPr>
          <p:cNvSpPr>
            <a:spLocks noGrp="1"/>
          </p:cNvSpPr>
          <p:nvPr>
            <p:ph type="ctrTitle"/>
          </p:nvPr>
        </p:nvSpPr>
        <p:spPr>
          <a:xfrm>
            <a:off x="243088" y="214264"/>
            <a:ext cx="4076460" cy="3626217"/>
          </a:xfrm>
        </p:spPr>
        <p:txBody>
          <a:bodyPr anchor="b">
            <a:normAutofit/>
          </a:bodyPr>
          <a:lstStyle/>
          <a:p>
            <a:r>
              <a:rPr lang="en-GB" sz="6100" dirty="0">
                <a:solidFill>
                  <a:schemeClr val="bg1"/>
                </a:solidFill>
              </a:rPr>
              <a:t>The Role of The Board </a:t>
            </a:r>
          </a:p>
        </p:txBody>
      </p:sp>
      <p:sp>
        <p:nvSpPr>
          <p:cNvPr id="3" name="Subtitle 2">
            <a:extLst>
              <a:ext uri="{FF2B5EF4-FFF2-40B4-BE49-F238E27FC236}">
                <a16:creationId xmlns:a16="http://schemas.microsoft.com/office/drawing/2014/main" id="{42F9287D-17DC-4529-A1F6-E55FCCE9B6BD}"/>
              </a:ext>
            </a:extLst>
          </p:cNvPr>
          <p:cNvSpPr>
            <a:spLocks noGrp="1"/>
          </p:cNvSpPr>
          <p:nvPr>
            <p:ph type="subTitle" idx="1"/>
          </p:nvPr>
        </p:nvSpPr>
        <p:spPr>
          <a:xfrm>
            <a:off x="5807869" y="5080876"/>
            <a:ext cx="6041192" cy="990197"/>
          </a:xfrm>
        </p:spPr>
        <p:txBody>
          <a:bodyPr>
            <a:normAutofit fontScale="92500" lnSpcReduction="10000"/>
          </a:bodyPr>
          <a:lstStyle/>
          <a:p>
            <a:pPr algn="r"/>
            <a:r>
              <a:rPr lang="en-GB" sz="2200" b="1" dirty="0">
                <a:solidFill>
                  <a:schemeClr val="bg1"/>
                </a:solidFill>
              </a:rPr>
              <a:t>Mr Amjad Nazir - Head of Health, Safety, Environment and Security</a:t>
            </a:r>
          </a:p>
          <a:p>
            <a:pPr algn="r"/>
            <a:r>
              <a:rPr lang="en-GB" sz="1600" b="0" i="0" dirty="0">
                <a:solidFill>
                  <a:srgbClr val="4D5156"/>
                </a:solidFill>
                <a:effectLst/>
                <a:latin typeface="arial" panose="020B0604020202020204" pitchFamily="34" charset="0"/>
              </a:rPr>
              <a:t>South East Coast Ambulance Service NHS Foundation Trust</a:t>
            </a:r>
            <a:r>
              <a:rPr lang="en-GB" sz="2200" b="1" dirty="0">
                <a:solidFill>
                  <a:schemeClr val="bg1"/>
                </a:solidFill>
              </a:rPr>
              <a:t> </a:t>
            </a:r>
          </a:p>
        </p:txBody>
      </p:sp>
      <p:cxnSp>
        <p:nvCxnSpPr>
          <p:cNvPr id="34" name="Straight Connector 3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17892"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1028" name="Picture 4" descr="Board Governance and Risk Oversight - Compliance ReportCompliance Report">
            <a:extLst>
              <a:ext uri="{FF2B5EF4-FFF2-40B4-BE49-F238E27FC236}">
                <a16:creationId xmlns:a16="http://schemas.microsoft.com/office/drawing/2014/main" id="{0BCB2A94-D4E6-4160-86DE-C00F866C4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0275" y="1503570"/>
            <a:ext cx="4974392" cy="188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187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9510D8-5735-42D8-84D5-F0664DC0AD5A}"/>
              </a:ext>
            </a:extLst>
          </p:cNvPr>
          <p:cNvSpPr txBox="1"/>
          <p:nvPr/>
        </p:nvSpPr>
        <p:spPr>
          <a:xfrm>
            <a:off x="819745" y="379690"/>
            <a:ext cx="6097190" cy="461665"/>
          </a:xfrm>
          <a:prstGeom prst="rect">
            <a:avLst/>
          </a:prstGeom>
          <a:noFill/>
        </p:spPr>
        <p:txBody>
          <a:bodyPr wrap="square">
            <a:spAutoFit/>
          </a:bodyPr>
          <a:lstStyle/>
          <a:p>
            <a:r>
              <a:rPr lang="en-GB"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Role of the Trust Chairman </a:t>
            </a:r>
            <a:endPar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98C9666-D2DF-43F7-AC3C-2320DA618713}"/>
              </a:ext>
            </a:extLst>
          </p:cNvPr>
          <p:cNvSpPr txBox="1"/>
          <p:nvPr/>
        </p:nvSpPr>
        <p:spPr>
          <a:xfrm>
            <a:off x="905470" y="1161054"/>
            <a:ext cx="10517386" cy="3759042"/>
          </a:xfrm>
          <a:prstGeom prst="rect">
            <a:avLst/>
          </a:prstGeom>
          <a:noFill/>
        </p:spPr>
        <p:txBody>
          <a:bodyPr wrap="square">
            <a:spAutoFit/>
          </a:bodyPr>
          <a:lstStyle/>
          <a:p>
            <a:pPr marL="342900" indent="-342900">
              <a:buFont typeface="Arial" panose="020B0604020202020204" pitchFamily="34" charset="0"/>
              <a:buChar char="•"/>
            </a:pP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Trust Chairman is responsible for leading and presiding over the Board of Directors and for ensuring that they successfully discharge their responsibilities. </a:t>
            </a:r>
          </a:p>
          <a:p>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342900" indent="-342900">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Calibri" panose="020F0502020204030204" pitchFamily="34" charset="0"/>
              </a:rPr>
              <a:t>The Trust Chairman is the guardian of the Board of Directors’ decision-making processes and provides general leadership of the Board of Directors.</a:t>
            </a: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Calibri" panose="020F0502020204030204" pitchFamily="34" charset="0"/>
              </a:rPr>
              <a:t>The Trust Chairman is responsible for the effective running of the Board of Directors and ensuring each Non-Executive Director is subject to annual performance appraisal and supervision on a more frequent basis.</a:t>
            </a:r>
          </a:p>
        </p:txBody>
      </p:sp>
    </p:spTree>
    <p:extLst>
      <p:ext uri="{BB962C8B-B14F-4D97-AF65-F5344CB8AC3E}">
        <p14:creationId xmlns:p14="http://schemas.microsoft.com/office/powerpoint/2010/main" val="1397631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DE103F-640D-4C1C-869E-77087F91A225}"/>
              </a:ext>
            </a:extLst>
          </p:cNvPr>
          <p:cNvSpPr txBox="1"/>
          <p:nvPr/>
        </p:nvSpPr>
        <p:spPr>
          <a:xfrm>
            <a:off x="826888" y="376581"/>
            <a:ext cx="6097190" cy="470000"/>
          </a:xfrm>
          <a:prstGeom prst="rect">
            <a:avLst/>
          </a:prstGeom>
          <a:noFill/>
        </p:spPr>
        <p:txBody>
          <a:bodyPr wrap="square">
            <a:spAutoFit/>
          </a:bodyPr>
          <a:lstStyle/>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Role of the Chief Executive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7CC56D9-0D07-41DD-9552-C4FE06A2C041}"/>
              </a:ext>
            </a:extLst>
          </p:cNvPr>
          <p:cNvSpPr txBox="1"/>
          <p:nvPr/>
        </p:nvSpPr>
        <p:spPr>
          <a:xfrm>
            <a:off x="991194" y="1201249"/>
            <a:ext cx="10453093" cy="4041747"/>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The Chief Executive reports to the Trust Chairman.</a:t>
            </a: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The Chief Executive is responsible for implementing the decisions of the Board of Directors and its Committees and providing information and support to the Board of Directors.</a:t>
            </a: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The Chief Executive is responsible to the Board of Directors for running the Trust’s business and for proposing and developing the Trust’s strategy and overall objectives for consideration and approval by the Board of Directors.</a:t>
            </a:r>
          </a:p>
        </p:txBody>
      </p:sp>
    </p:spTree>
    <p:extLst>
      <p:ext uri="{BB962C8B-B14F-4D97-AF65-F5344CB8AC3E}">
        <p14:creationId xmlns:p14="http://schemas.microsoft.com/office/powerpoint/2010/main" val="2092324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n Executive Director">
            <a:extLst>
              <a:ext uri="{FF2B5EF4-FFF2-40B4-BE49-F238E27FC236}">
                <a16:creationId xmlns:a16="http://schemas.microsoft.com/office/drawing/2014/main" id="{B10AE57F-3029-4AB5-BBD5-3265474A6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539" y="320574"/>
            <a:ext cx="9415462" cy="58882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7C8BA6C-C5FC-4DE3-AF4E-6CEFF8549E13}"/>
              </a:ext>
            </a:extLst>
          </p:cNvPr>
          <p:cNvSpPr txBox="1"/>
          <p:nvPr/>
        </p:nvSpPr>
        <p:spPr>
          <a:xfrm>
            <a:off x="1884164" y="5776224"/>
            <a:ext cx="9417249" cy="993926"/>
          </a:xfrm>
          <a:prstGeom prst="rect">
            <a:avLst/>
          </a:prstGeom>
          <a:noFill/>
        </p:spPr>
        <p:txBody>
          <a:bodyPr wrap="square">
            <a:spAutoFit/>
          </a:bodyPr>
          <a:lstStyle/>
          <a:p>
            <a:pPr>
              <a:lnSpc>
                <a:spcPct val="107000"/>
              </a:lnSpc>
              <a:spcAft>
                <a:spcPts val="800"/>
              </a:spcAft>
            </a:pPr>
            <a:r>
              <a:rPr lang="en-GB"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There is no difference between responsibilities and accountability of executive and non-executive directors.  </a:t>
            </a:r>
          </a:p>
        </p:txBody>
      </p:sp>
    </p:spTree>
    <p:extLst>
      <p:ext uri="{BB962C8B-B14F-4D97-AF65-F5344CB8AC3E}">
        <p14:creationId xmlns:p14="http://schemas.microsoft.com/office/powerpoint/2010/main" val="1057606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BEE0C2-39C4-4F2F-A973-01D6BA86B360}"/>
              </a:ext>
            </a:extLst>
          </p:cNvPr>
          <p:cNvSpPr txBox="1"/>
          <p:nvPr/>
        </p:nvSpPr>
        <p:spPr>
          <a:xfrm>
            <a:off x="941188" y="422590"/>
            <a:ext cx="11060312" cy="5313955"/>
          </a:xfrm>
          <a:prstGeom prst="rect">
            <a:avLst/>
          </a:prstGeom>
          <a:noFill/>
        </p:spPr>
        <p:txBody>
          <a:bodyPr wrap="square">
            <a:spAutoFit/>
          </a:bodyPr>
          <a:lstStyle/>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The general responsibilities of the Board of Directors are: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200" dirty="0">
                <a:effectLst/>
                <a:latin typeface="Calibri" panose="020F0502020204030204" pitchFamily="34" charset="0"/>
                <a:ea typeface="Calibri" panose="020F0502020204030204" pitchFamily="34" charset="0"/>
                <a:cs typeface="Times New Roman" panose="02020603050405020304" pitchFamily="18" charset="0"/>
              </a:rPr>
              <a:t>To ensure compliance with all applicable law, regulation, and statutory guidance;</a:t>
            </a:r>
          </a:p>
          <a:p>
            <a:pPr marL="285750" indent="-285750">
              <a:lnSpc>
                <a:spcPct val="107000"/>
              </a:lnSpc>
              <a:spcAft>
                <a:spcPts val="800"/>
              </a:spcAft>
              <a:buFont typeface="Arial" panose="020B0604020202020204" pitchFamily="34" charset="0"/>
              <a:buChar char="•"/>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200" dirty="0">
                <a:effectLst/>
                <a:latin typeface="Calibri" panose="020F0502020204030204" pitchFamily="34" charset="0"/>
                <a:ea typeface="Calibri" panose="020F0502020204030204" pitchFamily="34" charset="0"/>
                <a:cs typeface="Times New Roman" panose="02020603050405020304" pitchFamily="18" charset="0"/>
              </a:rPr>
              <a:t>To maintain and improve quality of care;</a:t>
            </a:r>
          </a:p>
          <a:p>
            <a:pPr marL="285750" indent="-285750">
              <a:lnSpc>
                <a:spcPct val="107000"/>
              </a:lnSpc>
              <a:spcAft>
                <a:spcPts val="800"/>
              </a:spcAft>
              <a:buFont typeface="Arial" panose="020B0604020202020204" pitchFamily="34" charset="0"/>
              <a:buChar char="•"/>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200" dirty="0">
                <a:effectLst/>
                <a:latin typeface="Calibri" panose="020F0502020204030204" pitchFamily="34" charset="0"/>
                <a:ea typeface="Calibri" panose="020F0502020204030204" pitchFamily="34" charset="0"/>
                <a:cs typeface="Times New Roman" panose="02020603050405020304" pitchFamily="18" charset="0"/>
              </a:rPr>
              <a:t>To work in partnership with </a:t>
            </a:r>
            <a:r>
              <a:rPr lang="en-GB" sz="2200" dirty="0">
                <a:latin typeface="Calibri" panose="020F0502020204030204" pitchFamily="34" charset="0"/>
                <a:ea typeface="Calibri" panose="020F0502020204030204" pitchFamily="34" charset="0"/>
                <a:cs typeface="Times New Roman" panose="02020603050405020304" pitchFamily="18" charset="0"/>
              </a:rPr>
              <a:t>patients</a:t>
            </a:r>
            <a:r>
              <a:rPr lang="en-GB" sz="2200" dirty="0">
                <a:effectLst/>
                <a:latin typeface="Calibri" panose="020F0502020204030204" pitchFamily="34" charset="0"/>
                <a:ea typeface="Calibri" panose="020F0502020204030204" pitchFamily="34" charset="0"/>
                <a:cs typeface="Times New Roman" panose="02020603050405020304" pitchFamily="18" charset="0"/>
              </a:rPr>
              <a:t>, local health organisations, local government authorities and others to provide safe, effective, accessible, and well governed services for patients;</a:t>
            </a:r>
          </a:p>
          <a:p>
            <a:pPr marL="285750" indent="-285750">
              <a:lnSpc>
                <a:spcPct val="107000"/>
              </a:lnSpc>
              <a:spcAft>
                <a:spcPts val="800"/>
              </a:spcAft>
              <a:buFont typeface="Arial" panose="020B0604020202020204" pitchFamily="34" charset="0"/>
              <a:buChar char="•"/>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200" dirty="0">
                <a:effectLst/>
                <a:latin typeface="Calibri" panose="020F0502020204030204" pitchFamily="34" charset="0"/>
                <a:ea typeface="Calibri" panose="020F0502020204030204" pitchFamily="34" charset="0"/>
                <a:cs typeface="Times New Roman" panose="02020603050405020304" pitchFamily="18" charset="0"/>
              </a:rPr>
              <a:t>To ensure that the Trust meets its obligations to the population served, its stakeholders and its staff in a way that is wholly consistent with public sector values; </a:t>
            </a:r>
          </a:p>
          <a:p>
            <a:pPr marL="285750" indent="-285750">
              <a:lnSpc>
                <a:spcPct val="107000"/>
              </a:lnSpc>
              <a:spcAft>
                <a:spcPts val="800"/>
              </a:spcAft>
              <a:buFont typeface="Arial" panose="020B0604020202020204" pitchFamily="34" charset="0"/>
              <a:buChar char="•"/>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1855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76D696-2B45-49E4-9BAF-60EA255CBB75}"/>
              </a:ext>
            </a:extLst>
          </p:cNvPr>
          <p:cNvSpPr txBox="1"/>
          <p:nvPr/>
        </p:nvSpPr>
        <p:spPr>
          <a:xfrm>
            <a:off x="819745" y="426587"/>
            <a:ext cx="6097190" cy="470000"/>
          </a:xfrm>
          <a:prstGeom prst="rect">
            <a:avLst/>
          </a:prstGeom>
          <a:noFill/>
        </p:spPr>
        <p:txBody>
          <a:bodyPr wrap="square">
            <a:spAutoFit/>
          </a:bodyPr>
          <a:lstStyle/>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The Board (Leadership) </a:t>
            </a:r>
          </a:p>
        </p:txBody>
      </p:sp>
      <p:sp>
        <p:nvSpPr>
          <p:cNvPr id="7" name="TextBox 6">
            <a:extLst>
              <a:ext uri="{FF2B5EF4-FFF2-40B4-BE49-F238E27FC236}">
                <a16:creationId xmlns:a16="http://schemas.microsoft.com/office/drawing/2014/main" id="{6F0A9114-23C6-43A4-8931-688B009CE9A3}"/>
              </a:ext>
            </a:extLst>
          </p:cNvPr>
          <p:cNvSpPr txBox="1"/>
          <p:nvPr/>
        </p:nvSpPr>
        <p:spPr>
          <a:xfrm>
            <a:off x="955476" y="1181654"/>
            <a:ext cx="10774562" cy="4642105"/>
          </a:xfrm>
          <a:prstGeom prst="rect">
            <a:avLst/>
          </a:prstGeom>
          <a:noFill/>
        </p:spPr>
        <p:txBody>
          <a:bodyPr wrap="square">
            <a:spAutoFit/>
          </a:bodyPr>
          <a:lstStyle/>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The Board of Directors: </a:t>
            </a:r>
          </a:p>
          <a:p>
            <a:pPr>
              <a:lnSpc>
                <a:spcPct val="107000"/>
              </a:lnSpc>
              <a:spcAft>
                <a:spcPts val="800"/>
              </a:spcAft>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P</a:t>
            </a:r>
            <a:r>
              <a:rPr lang="en-GB" sz="2400" dirty="0">
                <a:effectLst/>
                <a:latin typeface="Calibri" panose="020F0502020204030204" pitchFamily="34" charset="0"/>
                <a:ea typeface="Calibri" panose="020F0502020204030204" pitchFamily="34" charset="0"/>
                <a:cs typeface="Times New Roman" panose="02020603050405020304" pitchFamily="18" charset="0"/>
              </a:rPr>
              <a:t>rovides active leadership to the organisation</a:t>
            </a: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Ensuring there is a clear vision and strategy for the Trust that </a:t>
            </a:r>
            <a:r>
              <a:rPr lang="en-GB" sz="2400" dirty="0">
                <a:latin typeface="Calibri" panose="020F0502020204030204" pitchFamily="34" charset="0"/>
                <a:ea typeface="Calibri" panose="020F0502020204030204" pitchFamily="34" charset="0"/>
                <a:cs typeface="Times New Roman" panose="02020603050405020304" pitchFamily="18" charset="0"/>
              </a:rPr>
              <a:t>staff</a:t>
            </a:r>
            <a:r>
              <a:rPr lang="en-GB" sz="2400" dirty="0">
                <a:effectLst/>
                <a:latin typeface="Calibri" panose="020F0502020204030204" pitchFamily="34" charset="0"/>
                <a:ea typeface="Calibri" panose="020F0502020204030204" pitchFamily="34" charset="0"/>
                <a:cs typeface="Times New Roman" panose="02020603050405020304" pitchFamily="18" charset="0"/>
              </a:rPr>
              <a:t> know about and that is being implemented, within a framework of effective controls which enable risk to be assessed and managed.</a:t>
            </a: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Implementing effective Committee structures and clear lines of reporting and accountability throughout the organisation.</a:t>
            </a:r>
          </a:p>
        </p:txBody>
      </p:sp>
    </p:spTree>
    <p:extLst>
      <p:ext uri="{BB962C8B-B14F-4D97-AF65-F5344CB8AC3E}">
        <p14:creationId xmlns:p14="http://schemas.microsoft.com/office/powerpoint/2010/main" val="3565751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st Hertfordshire Hospitals NHS Trust Board &amp; Committee Structure Trust  Board Audit Committee Charitable Funds Committee Safety &amp; Quality Committee  Workforce. - ppt download">
            <a:extLst>
              <a:ext uri="{FF2B5EF4-FFF2-40B4-BE49-F238E27FC236}">
                <a16:creationId xmlns:a16="http://schemas.microsoft.com/office/drawing/2014/main" id="{3A8B6DD8-C9D6-4BDC-BD9A-6F86B3864B7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24013" y="1550194"/>
            <a:ext cx="8943974" cy="5307806"/>
          </a:xfrm>
          <a:prstGeom prst="rect">
            <a:avLst/>
          </a:prstGeom>
          <a:noFill/>
          <a:ln>
            <a:noFill/>
          </a:ln>
        </p:spPr>
      </p:pic>
      <p:sp>
        <p:nvSpPr>
          <p:cNvPr id="6" name="TextBox 5">
            <a:extLst>
              <a:ext uri="{FF2B5EF4-FFF2-40B4-BE49-F238E27FC236}">
                <a16:creationId xmlns:a16="http://schemas.microsoft.com/office/drawing/2014/main" id="{2796075A-4CC4-431F-BD35-67E773B4A5DA}"/>
              </a:ext>
            </a:extLst>
          </p:cNvPr>
          <p:cNvSpPr txBox="1"/>
          <p:nvPr/>
        </p:nvSpPr>
        <p:spPr>
          <a:xfrm>
            <a:off x="855464" y="376580"/>
            <a:ext cx="6097190" cy="470000"/>
          </a:xfrm>
          <a:prstGeom prst="rect">
            <a:avLst/>
          </a:prstGeom>
          <a:noFill/>
        </p:spPr>
        <p:txBody>
          <a:bodyPr wrap="square">
            <a:spAutoFit/>
          </a:bodyPr>
          <a:lstStyle/>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The Board Committee </a:t>
            </a:r>
          </a:p>
        </p:txBody>
      </p:sp>
      <p:sp>
        <p:nvSpPr>
          <p:cNvPr id="5" name="TextBox 4">
            <a:extLst>
              <a:ext uri="{FF2B5EF4-FFF2-40B4-BE49-F238E27FC236}">
                <a16:creationId xmlns:a16="http://schemas.microsoft.com/office/drawing/2014/main" id="{717F4533-9892-4D36-AE35-3D6AFDE1CD8F}"/>
              </a:ext>
            </a:extLst>
          </p:cNvPr>
          <p:cNvSpPr txBox="1"/>
          <p:nvPr/>
        </p:nvSpPr>
        <p:spPr>
          <a:xfrm>
            <a:off x="5313163" y="963387"/>
            <a:ext cx="6097190" cy="470000"/>
          </a:xfrm>
          <a:prstGeom prst="rect">
            <a:avLst/>
          </a:prstGeom>
          <a:noFill/>
        </p:spPr>
        <p:txBody>
          <a:bodyPr wrap="square">
            <a:spAutoFit/>
          </a:bodyPr>
          <a:lstStyle/>
          <a:p>
            <a:pPr>
              <a:lnSpc>
                <a:spcPct val="107000"/>
              </a:lnSpc>
              <a:spcAft>
                <a:spcPts val="800"/>
              </a:spcAft>
            </a:pPr>
            <a:r>
              <a:rPr lang="en-GB"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Example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02931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C0748C-4E9D-47A3-90C6-DBF16FAB5151}"/>
              </a:ext>
            </a:extLst>
          </p:cNvPr>
          <p:cNvSpPr txBox="1"/>
          <p:nvPr/>
        </p:nvSpPr>
        <p:spPr>
          <a:xfrm>
            <a:off x="841176" y="305143"/>
            <a:ext cx="6097190" cy="470000"/>
          </a:xfrm>
          <a:prstGeom prst="rect">
            <a:avLst/>
          </a:prstGeom>
          <a:noFill/>
        </p:spPr>
        <p:txBody>
          <a:bodyPr wrap="square">
            <a:spAutoFit/>
          </a:bodyPr>
          <a:lstStyle/>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The Board (Quality) </a:t>
            </a:r>
          </a:p>
        </p:txBody>
      </p:sp>
      <p:sp>
        <p:nvSpPr>
          <p:cNvPr id="7" name="TextBox 6">
            <a:extLst>
              <a:ext uri="{FF2B5EF4-FFF2-40B4-BE49-F238E27FC236}">
                <a16:creationId xmlns:a16="http://schemas.microsoft.com/office/drawing/2014/main" id="{9979BAA9-1D34-4302-8645-538F76E7D25A}"/>
              </a:ext>
            </a:extLst>
          </p:cNvPr>
          <p:cNvSpPr txBox="1"/>
          <p:nvPr/>
        </p:nvSpPr>
        <p:spPr>
          <a:xfrm>
            <a:off x="898326" y="1264253"/>
            <a:ext cx="10538818" cy="4144340"/>
          </a:xfrm>
          <a:prstGeom prst="rect">
            <a:avLst/>
          </a:prstGeom>
          <a:noFill/>
        </p:spPr>
        <p:txBody>
          <a:bodyPr wrap="square">
            <a:spAutoFit/>
          </a:bodyPr>
          <a:lstStyle/>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The Board of Directors: </a:t>
            </a:r>
          </a:p>
          <a:p>
            <a:pPr marL="342900" indent="-342900">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Ensures that the Trust provides a high quality of service and outcomes for its </a:t>
            </a:r>
            <a:r>
              <a:rPr lang="en-GB" sz="2400" dirty="0">
                <a:latin typeface="Calibri" panose="020F0502020204030204" pitchFamily="34" charset="0"/>
                <a:ea typeface="Calibri" panose="020F0502020204030204" pitchFamily="34" charset="0"/>
                <a:cs typeface="Times New Roman" panose="02020603050405020304" pitchFamily="18" charset="0"/>
              </a:rPr>
              <a:t>patients</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spcAft>
                <a:spcPts val="800"/>
              </a:spcAft>
              <a:buFont typeface="Arial" panose="020B0604020202020204" pitchFamily="34" charset="0"/>
              <a:buChar char="•"/>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Requires that the best levels of clinical effectiveness, patient safety and patient experience, are achieved</a:t>
            </a:r>
            <a:r>
              <a:rPr lang="en-GB" sz="24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Ensures that it engages with all its stakeholders, including patients and staff on quality issues and that issues are escalated appropriately and dealt with.</a:t>
            </a:r>
          </a:p>
        </p:txBody>
      </p:sp>
    </p:spTree>
    <p:extLst>
      <p:ext uri="{BB962C8B-B14F-4D97-AF65-F5344CB8AC3E}">
        <p14:creationId xmlns:p14="http://schemas.microsoft.com/office/powerpoint/2010/main" val="3210987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1C76D10-5763-4C27-9A78-0605CB3B8686}"/>
              </a:ext>
            </a:extLst>
          </p:cNvPr>
          <p:cNvSpPr txBox="1"/>
          <p:nvPr/>
        </p:nvSpPr>
        <p:spPr>
          <a:xfrm>
            <a:off x="919758" y="355149"/>
            <a:ext cx="6097190" cy="470000"/>
          </a:xfrm>
          <a:prstGeom prst="rect">
            <a:avLst/>
          </a:prstGeom>
          <a:noFill/>
        </p:spPr>
        <p:txBody>
          <a:bodyPr wrap="square">
            <a:spAutoFit/>
          </a:bodyPr>
          <a:lstStyle/>
          <a:p>
            <a:pPr>
              <a:lnSpc>
                <a:spcPct val="107000"/>
              </a:lnSpc>
              <a:spcAft>
                <a:spcPts val="800"/>
              </a:spcAft>
            </a:pPr>
            <a:r>
              <a:rPr lang="en-GB" sz="2400" b="1" dirty="0">
                <a:latin typeface="Calibri" panose="020F0502020204030204" pitchFamily="34" charset="0"/>
                <a:ea typeface="Calibri" panose="020F0502020204030204" pitchFamily="34" charset="0"/>
                <a:cs typeface="Times New Roman" panose="02020603050405020304" pitchFamily="18" charset="0"/>
              </a:rPr>
              <a:t>Elements of Healthcare quality </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Patient Safety | The Holly Private Hospital, Essex">
            <a:extLst>
              <a:ext uri="{FF2B5EF4-FFF2-40B4-BE49-F238E27FC236}">
                <a16:creationId xmlns:a16="http://schemas.microsoft.com/office/drawing/2014/main" id="{58BC3B55-D94F-4F50-B03D-973CF6EE8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602581"/>
            <a:ext cx="874395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719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Who we are and what we do? Simon Hairsnape Chief Officer. - ppt download">
            <a:extLst>
              <a:ext uri="{FF2B5EF4-FFF2-40B4-BE49-F238E27FC236}">
                <a16:creationId xmlns:a16="http://schemas.microsoft.com/office/drawing/2014/main" id="{ABC72C39-9BDC-4BFB-BC08-E267BE9639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60" r="4788"/>
          <a:stretch/>
        </p:blipFill>
        <p:spPr bwMode="auto">
          <a:xfrm>
            <a:off x="2120557" y="10"/>
            <a:ext cx="7950886" cy="6857990"/>
          </a:xfrm>
          <a:custGeom>
            <a:avLst/>
            <a:gdLst/>
            <a:ahLst/>
            <a:cxnLst/>
            <a:rect l="l" t="t" r="r" b="b"/>
            <a:pathLst>
              <a:path w="7950886" h="6858000">
                <a:moveTo>
                  <a:pt x="1964633" y="0"/>
                </a:moveTo>
                <a:lnTo>
                  <a:pt x="5986254" y="0"/>
                </a:lnTo>
                <a:lnTo>
                  <a:pt x="6036855" y="29095"/>
                </a:lnTo>
                <a:cubicBezTo>
                  <a:pt x="7184362" y="726337"/>
                  <a:pt x="7950886" y="1988153"/>
                  <a:pt x="7950886" y="3429000"/>
                </a:cubicBezTo>
                <a:cubicBezTo>
                  <a:pt x="7950886" y="4869847"/>
                  <a:pt x="7184362" y="6131663"/>
                  <a:pt x="6036855" y="6828905"/>
                </a:cubicBezTo>
                <a:lnTo>
                  <a:pt x="5986253" y="6858000"/>
                </a:lnTo>
                <a:lnTo>
                  <a:pt x="1964633" y="6858000"/>
                </a:lnTo>
                <a:lnTo>
                  <a:pt x="1914032" y="6828905"/>
                </a:lnTo>
                <a:cubicBezTo>
                  <a:pt x="766525" y="6131663"/>
                  <a:pt x="0" y="4869847"/>
                  <a:pt x="0" y="3429000"/>
                </a:cubicBezTo>
                <a:cubicBezTo>
                  <a:pt x="0" y="1988153"/>
                  <a:pt x="766525" y="726337"/>
                  <a:pt x="1914032" y="29095"/>
                </a:cubicBezTo>
                <a:close/>
              </a:path>
            </a:pathLst>
          </a:custGeom>
          <a:noFill/>
          <a:extLst>
            <a:ext uri="{909E8E84-426E-40DD-AFC4-6F175D3DCCD1}">
              <a14:hiddenFill xmlns:a14="http://schemas.microsoft.com/office/drawing/2010/main">
                <a:solidFill>
                  <a:srgbClr val="FFFFFF"/>
                </a:solidFill>
              </a14:hiddenFill>
            </a:ext>
          </a:extLst>
        </p:spPr>
      </p:pic>
      <p:sp>
        <p:nvSpPr>
          <p:cNvPr id="2053" name="Graphic 10">
            <a:extLst>
              <a:ext uri="{FF2B5EF4-FFF2-40B4-BE49-F238E27FC236}">
                <a16:creationId xmlns:a16="http://schemas.microsoft.com/office/drawing/2014/main" id="{41E76188-5CDF-4279-90D1-82FF3E523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0896" y="644279"/>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054" name="Graphic 9">
            <a:extLst>
              <a:ext uri="{FF2B5EF4-FFF2-40B4-BE49-F238E27FC236}">
                <a16:creationId xmlns:a16="http://schemas.microsoft.com/office/drawing/2014/main" id="{71511A72-95BD-471D-BEA0-874989E46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08" y="166643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77" name="Graphic 11">
            <a:extLst>
              <a:ext uri="{FF2B5EF4-FFF2-40B4-BE49-F238E27FC236}">
                <a16:creationId xmlns:a16="http://schemas.microsoft.com/office/drawing/2014/main" id="{5D61DBFA-1601-4D6C-AF8C-257D581BA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9465" y="5412094"/>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698024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D61DCC-0C23-4154-A2B4-125A62E72DB8}"/>
              </a:ext>
            </a:extLst>
          </p:cNvPr>
          <p:cNvSpPr txBox="1"/>
          <p:nvPr/>
        </p:nvSpPr>
        <p:spPr>
          <a:xfrm>
            <a:off x="884038" y="440875"/>
            <a:ext cx="6097190" cy="470000"/>
          </a:xfrm>
          <a:prstGeom prst="rect">
            <a:avLst/>
          </a:prstGeom>
          <a:noFill/>
        </p:spPr>
        <p:txBody>
          <a:bodyPr wrap="square">
            <a:spAutoFit/>
          </a:bodyPr>
          <a:lstStyle/>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Culture, Ethics and Integrity</a:t>
            </a:r>
          </a:p>
        </p:txBody>
      </p:sp>
      <p:sp>
        <p:nvSpPr>
          <p:cNvPr id="7" name="TextBox 6">
            <a:extLst>
              <a:ext uri="{FF2B5EF4-FFF2-40B4-BE49-F238E27FC236}">
                <a16:creationId xmlns:a16="http://schemas.microsoft.com/office/drawing/2014/main" id="{B55235C2-0FC8-473B-AA6F-329E4D3BE6EF}"/>
              </a:ext>
            </a:extLst>
          </p:cNvPr>
          <p:cNvSpPr txBox="1"/>
          <p:nvPr/>
        </p:nvSpPr>
        <p:spPr>
          <a:xfrm>
            <a:off x="884038" y="2233773"/>
            <a:ext cx="10953156" cy="3323987"/>
          </a:xfrm>
          <a:prstGeom prst="rect">
            <a:avLst/>
          </a:prstGeom>
          <a:noFill/>
        </p:spPr>
        <p:txBody>
          <a:bodyPr wrap="square">
            <a:spAutoFit/>
          </a:bodyPr>
          <a:lstStyle/>
          <a:p>
            <a:r>
              <a:rPr lang="en-GB" sz="2400" b="1" dirty="0">
                <a:latin typeface="Calibri" panose="020F0502020204030204" pitchFamily="34" charset="0"/>
                <a:cs typeface="Calibri" panose="020F0502020204030204" pitchFamily="34" charset="0"/>
              </a:rPr>
              <a:t>The Board of Directors: </a:t>
            </a:r>
          </a:p>
          <a:p>
            <a:endParaRPr lang="en-GB" dirty="0"/>
          </a:p>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Responsible for setting values, ensuring they are widely communicated and adhered to and the behaviour of the Board is entirely consistent with those values. </a:t>
            </a:r>
          </a:p>
          <a:p>
            <a:endParaRPr lang="en-GB"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Promote a patient-centred culture of openness, transparency and candour;</a:t>
            </a:r>
          </a:p>
          <a:p>
            <a:pPr marL="285750" indent="-285750">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Ensures that high standards of corporate governance are maintained in the conduct of NHS Foundation Trust business. </a:t>
            </a:r>
          </a:p>
        </p:txBody>
      </p:sp>
      <p:pic>
        <p:nvPicPr>
          <p:cNvPr id="3074" name="Picture 2" descr="secambvalues hashtag on Twitter">
            <a:extLst>
              <a:ext uri="{FF2B5EF4-FFF2-40B4-BE49-F238E27FC236}">
                <a16:creationId xmlns:a16="http://schemas.microsoft.com/office/drawing/2014/main" id="{1605D5B4-7CB5-4331-9F29-DC3DE431B1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617" y="502204"/>
            <a:ext cx="6097190" cy="1505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525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B93BF6-AC57-49C4-A2AA-08AF4955293C}"/>
              </a:ext>
            </a:extLst>
          </p:cNvPr>
          <p:cNvSpPr txBox="1"/>
          <p:nvPr/>
        </p:nvSpPr>
        <p:spPr>
          <a:xfrm>
            <a:off x="1134067" y="1543139"/>
            <a:ext cx="10067332" cy="4143827"/>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3000" i="1" dirty="0">
                <a:effectLst/>
                <a:latin typeface="Calibri" panose="020F0502020204030204" pitchFamily="34" charset="0"/>
                <a:ea typeface="Calibri" panose="020F0502020204030204" pitchFamily="34" charset="0"/>
                <a:cs typeface="Times New Roman" panose="02020603050405020304" pitchFamily="18" charset="0"/>
              </a:rPr>
              <a:t>Introduction from Amjad Nazir </a:t>
            </a:r>
          </a:p>
          <a:p>
            <a:pPr marL="285750" indent="-285750">
              <a:lnSpc>
                <a:spcPct val="107000"/>
              </a:lnSpc>
              <a:spcAft>
                <a:spcPts val="800"/>
              </a:spcAft>
              <a:buFont typeface="Arial" panose="020B0604020202020204" pitchFamily="34" charset="0"/>
              <a:buChar char="•"/>
            </a:pPr>
            <a:r>
              <a:rPr lang="en-GB" sz="3000" i="1" dirty="0">
                <a:effectLst/>
                <a:latin typeface="Calibri" panose="020F0502020204030204" pitchFamily="34" charset="0"/>
                <a:ea typeface="Calibri" panose="020F0502020204030204" pitchFamily="34" charset="0"/>
                <a:cs typeface="Times New Roman" panose="02020603050405020304" pitchFamily="18" charset="0"/>
              </a:rPr>
              <a:t>The Role of the Board</a:t>
            </a:r>
          </a:p>
          <a:p>
            <a:pPr marL="285750" indent="-285750">
              <a:lnSpc>
                <a:spcPct val="107000"/>
              </a:lnSpc>
              <a:spcAft>
                <a:spcPts val="800"/>
              </a:spcAft>
              <a:buFont typeface="Arial" panose="020B0604020202020204" pitchFamily="34" charset="0"/>
              <a:buChar char="•"/>
            </a:pPr>
            <a:r>
              <a:rPr lang="en-GB" sz="3000" i="1" dirty="0">
                <a:effectLst/>
                <a:latin typeface="Calibri" panose="020F0502020204030204" pitchFamily="34" charset="0"/>
                <a:ea typeface="Calibri" panose="020F0502020204030204" pitchFamily="34" charset="0"/>
                <a:cs typeface="Times New Roman" panose="02020603050405020304" pitchFamily="18" charset="0"/>
              </a:rPr>
              <a:t>CQC &amp; Health, Safety &amp; Fire  </a:t>
            </a:r>
          </a:p>
          <a:p>
            <a:pPr marL="285750" indent="-285750">
              <a:lnSpc>
                <a:spcPct val="107000"/>
              </a:lnSpc>
              <a:spcAft>
                <a:spcPts val="800"/>
              </a:spcAft>
              <a:buFont typeface="Arial" panose="020B0604020202020204" pitchFamily="34" charset="0"/>
              <a:buChar char="•"/>
            </a:pPr>
            <a:r>
              <a:rPr lang="en-GB" sz="3000" i="1" dirty="0">
                <a:effectLst/>
                <a:latin typeface="Calibri" panose="020F0502020204030204" pitchFamily="34" charset="0"/>
                <a:ea typeface="Calibri" panose="020F0502020204030204" pitchFamily="34" charset="0"/>
                <a:cs typeface="Times New Roman" panose="02020603050405020304" pitchFamily="18" charset="0"/>
              </a:rPr>
              <a:t>Estates</a:t>
            </a:r>
          </a:p>
          <a:p>
            <a:pPr marL="285750" indent="-285750">
              <a:lnSpc>
                <a:spcPct val="107000"/>
              </a:lnSpc>
              <a:spcAft>
                <a:spcPts val="800"/>
              </a:spcAft>
              <a:buFont typeface="Arial" panose="020B0604020202020204" pitchFamily="34" charset="0"/>
              <a:buChar char="•"/>
            </a:pPr>
            <a:r>
              <a:rPr lang="en-GB" sz="3000" i="1" dirty="0">
                <a:effectLst/>
                <a:latin typeface="Calibri" panose="020F0502020204030204" pitchFamily="34" charset="0"/>
                <a:ea typeface="Calibri" panose="020F0502020204030204" pitchFamily="34" charset="0"/>
                <a:cs typeface="Times New Roman" panose="02020603050405020304" pitchFamily="18" charset="0"/>
              </a:rPr>
              <a:t>Health &amp; Safety Audits </a:t>
            </a:r>
          </a:p>
          <a:p>
            <a:pPr marL="285750" indent="-285750">
              <a:lnSpc>
                <a:spcPct val="107000"/>
              </a:lnSpc>
              <a:spcAft>
                <a:spcPts val="800"/>
              </a:spcAft>
              <a:buFont typeface="Arial" panose="020B0604020202020204" pitchFamily="34" charset="0"/>
              <a:buChar char="•"/>
            </a:pPr>
            <a:r>
              <a:rPr lang="en-GB" sz="3000" i="1" dirty="0">
                <a:effectLst/>
                <a:latin typeface="Calibri" panose="020F0502020204030204" pitchFamily="34" charset="0"/>
                <a:ea typeface="Calibri" panose="020F0502020204030204" pitchFamily="34" charset="0"/>
                <a:cs typeface="Times New Roman" panose="02020603050405020304" pitchFamily="18" charset="0"/>
              </a:rPr>
              <a:t>Business Cases </a:t>
            </a:r>
          </a:p>
          <a:p>
            <a:pPr marL="285750" indent="-285750">
              <a:lnSpc>
                <a:spcPct val="107000"/>
              </a:lnSpc>
              <a:spcAft>
                <a:spcPts val="800"/>
              </a:spcAft>
              <a:buFont typeface="Arial" panose="020B0604020202020204" pitchFamily="34" charset="0"/>
              <a:buChar char="•"/>
            </a:pPr>
            <a:r>
              <a:rPr lang="en-GB" sz="3000" i="1" dirty="0">
                <a:effectLst/>
                <a:latin typeface="Calibri" panose="020F0502020204030204" pitchFamily="34" charset="0"/>
                <a:ea typeface="Calibri" panose="020F0502020204030204" pitchFamily="34" charset="0"/>
                <a:cs typeface="Times New Roman" panose="02020603050405020304" pitchFamily="18" charset="0"/>
              </a:rPr>
              <a:t>Questions &amp; Answers </a:t>
            </a:r>
          </a:p>
        </p:txBody>
      </p:sp>
      <p:sp>
        <p:nvSpPr>
          <p:cNvPr id="7" name="TextBox 6">
            <a:extLst>
              <a:ext uri="{FF2B5EF4-FFF2-40B4-BE49-F238E27FC236}">
                <a16:creationId xmlns:a16="http://schemas.microsoft.com/office/drawing/2014/main" id="{6EC02B2C-00F0-4307-A0E8-5489DB100CE1}"/>
              </a:ext>
            </a:extLst>
          </p:cNvPr>
          <p:cNvSpPr txBox="1"/>
          <p:nvPr/>
        </p:nvSpPr>
        <p:spPr>
          <a:xfrm>
            <a:off x="5291733" y="576605"/>
            <a:ext cx="6097190" cy="721736"/>
          </a:xfrm>
          <a:prstGeom prst="rect">
            <a:avLst/>
          </a:prstGeom>
          <a:noFill/>
        </p:spPr>
        <p:txBody>
          <a:bodyPr wrap="square">
            <a:spAutoFit/>
          </a:bodyPr>
          <a:lstStyle/>
          <a:p>
            <a:pPr>
              <a:lnSpc>
                <a:spcPct val="107000"/>
              </a:lnSpc>
              <a:spcAft>
                <a:spcPts val="800"/>
              </a:spcAft>
            </a:pPr>
            <a:r>
              <a:rPr lang="en-GB" sz="4000" b="1" dirty="0">
                <a:effectLst/>
                <a:latin typeface="Calibri" panose="020F0502020204030204" pitchFamily="34" charset="0"/>
                <a:ea typeface="Calibri" panose="020F0502020204030204" pitchFamily="34" charset="0"/>
                <a:cs typeface="Times New Roman" panose="02020603050405020304" pitchFamily="18" charset="0"/>
              </a:rPr>
              <a:t>Agenda</a:t>
            </a:r>
            <a:r>
              <a:rPr lang="en-GB" sz="40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31986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lose up of a mans face&#10;&#10;Description automatically generated">
            <a:extLst>
              <a:ext uri="{FF2B5EF4-FFF2-40B4-BE49-F238E27FC236}">
                <a16:creationId xmlns:a16="http://schemas.microsoft.com/office/drawing/2014/main" id="{1792F4AB-E1DA-4B7B-9D46-DA21A44F859D}"/>
              </a:ext>
            </a:extLst>
          </p:cNvPr>
          <p:cNvPicPr/>
          <p:nvPr/>
        </p:nvPicPr>
        <p:blipFill rotWithShape="1">
          <a:blip r:embed="rId2"/>
          <a:srcRect l="11234" r="14735" b="1"/>
          <a:stretch/>
        </p:blipFill>
        <p:spPr>
          <a:xfrm>
            <a:off x="504681" y="758141"/>
            <a:ext cx="10586714" cy="5970368"/>
          </a:xfrm>
          <a:prstGeom prst="rect">
            <a:avLst/>
          </a:prstGeom>
        </p:spPr>
      </p:pic>
      <p:cxnSp>
        <p:nvCxnSpPr>
          <p:cNvPr id="13" name="Straight Connector 12">
            <a:extLst>
              <a:ext uri="{FF2B5EF4-FFF2-40B4-BE49-F238E27FC236}">
                <a16:creationId xmlns:a16="http://schemas.microsoft.com/office/drawing/2014/main" id="{F56AE1B2-3354-430B-9E05-2241C72EE9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0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6E936AD-E020-4AC8-BC03-5B3F728CC136}"/>
              </a:ext>
            </a:extLst>
          </p:cNvPr>
          <p:cNvSpPr txBox="1"/>
          <p:nvPr/>
        </p:nvSpPr>
        <p:spPr>
          <a:xfrm>
            <a:off x="441126" y="253098"/>
            <a:ext cx="6097190" cy="901914"/>
          </a:xfrm>
          <a:prstGeom prst="rect">
            <a:avLst/>
          </a:prstGeom>
          <a:noFill/>
        </p:spPr>
        <p:txBody>
          <a:bodyPr wrap="square">
            <a:spAutoFit/>
          </a:bodyPr>
          <a:lstStyle/>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Behaviour and Leading by example </a:t>
            </a:r>
          </a:p>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10654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mpliance… How Important Is It? | Outcomes Business Group">
            <a:extLst>
              <a:ext uri="{FF2B5EF4-FFF2-40B4-BE49-F238E27FC236}">
                <a16:creationId xmlns:a16="http://schemas.microsoft.com/office/drawing/2014/main" id="{EBB43B5E-7DF2-4AFD-A2B6-2E7138381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975" y="595313"/>
            <a:ext cx="8020050" cy="566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204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FF5423-81F8-4A86-8AE5-C5F375C850DA}"/>
              </a:ext>
            </a:extLst>
          </p:cNvPr>
          <p:cNvSpPr txBox="1"/>
          <p:nvPr/>
        </p:nvSpPr>
        <p:spPr>
          <a:xfrm>
            <a:off x="791170" y="212274"/>
            <a:ext cx="6097190" cy="470000"/>
          </a:xfrm>
          <a:prstGeom prst="rect">
            <a:avLst/>
          </a:prstGeom>
          <a:noFill/>
        </p:spPr>
        <p:txBody>
          <a:bodyPr wrap="square">
            <a:spAutoFit/>
          </a:bodyPr>
          <a:lstStyle/>
          <a:p>
            <a:pPr>
              <a:lnSpc>
                <a:spcPct val="107000"/>
              </a:lnSpc>
              <a:spcAft>
                <a:spcPts val="80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Board Governance</a:t>
            </a:r>
            <a:r>
              <a:rPr lang="en-GB" sz="2400" b="1" dirty="0">
                <a:latin typeface="Calibri" panose="020F0502020204030204" pitchFamily="34" charset="0"/>
                <a:ea typeface="Calibri" panose="020F0502020204030204" pitchFamily="34" charset="0"/>
                <a:cs typeface="Calibri" panose="020F0502020204030204" pitchFamily="34" charset="0"/>
              </a:rPr>
              <a:t> &amp; </a:t>
            </a:r>
            <a:r>
              <a:rPr lang="en-GB" sz="2400" b="1" dirty="0">
                <a:effectLst/>
                <a:latin typeface="Calibri" panose="020F0502020204030204" pitchFamily="34" charset="0"/>
                <a:ea typeface="Calibri" panose="020F0502020204030204" pitchFamily="34" charset="0"/>
                <a:cs typeface="Calibri" panose="020F0502020204030204" pitchFamily="34" charset="0"/>
              </a:rPr>
              <a:t>Compliance</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D3530E3-143F-46C8-8669-A016056F9339}"/>
              </a:ext>
            </a:extLst>
          </p:cNvPr>
          <p:cNvSpPr txBox="1"/>
          <p:nvPr/>
        </p:nvSpPr>
        <p:spPr>
          <a:xfrm>
            <a:off x="898327" y="1034363"/>
            <a:ext cx="10395942" cy="5242461"/>
          </a:xfrm>
          <a:prstGeom prst="rect">
            <a:avLst/>
          </a:prstGeom>
          <a:noFill/>
        </p:spPr>
        <p:txBody>
          <a:bodyPr wrap="square">
            <a:spAutoFit/>
          </a:bodyPr>
          <a:lstStyle/>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The Board of Directors: </a:t>
            </a:r>
          </a:p>
          <a:p>
            <a:pPr>
              <a:lnSpc>
                <a:spcPct val="107000"/>
              </a:lnSpc>
              <a:spcAft>
                <a:spcPts val="800"/>
              </a:spcAft>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Ensures compliance with relevant principles, systems and standards of good corporate governance;</a:t>
            </a: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Ensures that the statutory duties of the trust are effectively discharged;</a:t>
            </a: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Ensures that all the required returns and disclosures are made to the regulators;</a:t>
            </a:r>
          </a:p>
          <a:p>
            <a:pPr marL="342900" indent="-342900">
              <a:lnSpc>
                <a:spcPct val="107000"/>
              </a:lnSpc>
              <a:spcAft>
                <a:spcPts val="800"/>
              </a:spcAft>
              <a:buFont typeface="Arial" panose="020B0604020202020204" pitchFamily="34" charset="0"/>
              <a:buChar char="•"/>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Acts as corporate trustee for the Trust’s charitable funds. </a:t>
            </a:r>
          </a:p>
        </p:txBody>
      </p:sp>
    </p:spTree>
    <p:extLst>
      <p:ext uri="{BB962C8B-B14F-4D97-AF65-F5344CB8AC3E}">
        <p14:creationId xmlns:p14="http://schemas.microsoft.com/office/powerpoint/2010/main" val="3144884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7B52C83-55F2-43AB-A901-7AE2482010E8}"/>
              </a:ext>
            </a:extLst>
          </p:cNvPr>
          <p:cNvSpPr txBox="1"/>
          <p:nvPr/>
        </p:nvSpPr>
        <p:spPr>
          <a:xfrm>
            <a:off x="5907153" y="65883"/>
            <a:ext cx="4414848" cy="577056"/>
          </a:xfrm>
          <a:prstGeom prst="rect">
            <a:avLst/>
          </a:prstGeom>
        </p:spPr>
        <p:txBody>
          <a:bodyPr vert="horz" lIns="91440" tIns="45720" rIns="91440" bIns="45720" rtlCol="0" anchor="b">
            <a:normAutofit/>
          </a:bodyPr>
          <a:lstStyle/>
          <a:p>
            <a:pPr>
              <a:lnSpc>
                <a:spcPct val="90000"/>
              </a:lnSpc>
              <a:spcBef>
                <a:spcPct val="0"/>
              </a:spcBef>
              <a:spcAft>
                <a:spcPts val="800"/>
              </a:spcAft>
            </a:pPr>
            <a:r>
              <a:rPr lang="en-US" sz="2400" b="1" kern="1200" dirty="0">
                <a:solidFill>
                  <a:schemeClr val="tx1"/>
                </a:solidFill>
                <a:effectLst/>
                <a:latin typeface="Calibri" panose="020F0502020204030204" pitchFamily="34" charset="0"/>
                <a:ea typeface="+mj-ea"/>
                <a:cs typeface="Calibri" panose="020F0502020204030204" pitchFamily="34" charset="0"/>
              </a:rPr>
              <a:t>Board (Risk Management) </a:t>
            </a:r>
          </a:p>
        </p:txBody>
      </p:sp>
      <p:sp>
        <p:nvSpPr>
          <p:cNvPr id="73" name="Rectangle 7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Risk Management Options">
            <a:extLst>
              <a:ext uri="{FF2B5EF4-FFF2-40B4-BE49-F238E27FC236}">
                <a16:creationId xmlns:a16="http://schemas.microsoft.com/office/drawing/2014/main" id="{6F8C0FD6-BCC3-4B20-871E-25050134EB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61" r="9912" b="-1"/>
          <a:stretch/>
        </p:blipFill>
        <p:spPr bwMode="auto">
          <a:xfrm>
            <a:off x="279143" y="299509"/>
            <a:ext cx="5221625" cy="62589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940EBF0-3102-4393-AF0E-3DCB6E974BB1}"/>
              </a:ext>
            </a:extLst>
          </p:cNvPr>
          <p:cNvSpPr txBox="1"/>
          <p:nvPr/>
        </p:nvSpPr>
        <p:spPr>
          <a:xfrm>
            <a:off x="5907153" y="1167166"/>
            <a:ext cx="5551767" cy="4276372"/>
          </a:xfrm>
          <a:prstGeom prst="rect">
            <a:avLst/>
          </a:prstGeom>
        </p:spPr>
        <p:txBody>
          <a:bodyPr vert="horz" lIns="91440" tIns="45720" rIns="91440" bIns="45720" rtlCol="0" anchor="t">
            <a:normAutofit/>
          </a:bodyPr>
          <a:lstStyle/>
          <a:p>
            <a:pPr indent="-228600">
              <a:lnSpc>
                <a:spcPct val="90000"/>
              </a:lnSpc>
              <a:spcAft>
                <a:spcPts val="800"/>
              </a:spcAft>
              <a:buFont typeface="Arial" panose="020B0604020202020204" pitchFamily="34" charset="0"/>
              <a:buChar char="•"/>
            </a:pPr>
            <a:r>
              <a:rPr lang="en-US" sz="2400" b="1" dirty="0">
                <a:effectLst/>
                <a:latin typeface="Calibri" panose="020F0502020204030204" pitchFamily="34" charset="0"/>
                <a:cs typeface="Calibri" panose="020F0502020204030204" pitchFamily="34" charset="0"/>
              </a:rPr>
              <a:t>The Board of Directors:</a:t>
            </a:r>
          </a:p>
          <a:p>
            <a:pPr indent="-228600">
              <a:lnSpc>
                <a:spcPct val="90000"/>
              </a:lnSpc>
              <a:spcAft>
                <a:spcPts val="800"/>
              </a:spcAft>
              <a:buFont typeface="Arial" panose="020B0604020202020204" pitchFamily="34" charset="0"/>
              <a:buChar char="•"/>
            </a:pPr>
            <a:endParaRPr lang="en-US" b="1" dirty="0">
              <a:effectLst/>
            </a:endParaRPr>
          </a:p>
          <a:p>
            <a:pPr marL="342900" indent="-228600">
              <a:lnSpc>
                <a:spcPct val="90000"/>
              </a:lnSpc>
              <a:spcAft>
                <a:spcPts val="800"/>
              </a:spcAft>
              <a:buFont typeface="Arial" panose="020B0604020202020204" pitchFamily="34" charset="0"/>
              <a:buChar char="•"/>
            </a:pPr>
            <a:r>
              <a:rPr lang="en-US" sz="2400" dirty="0">
                <a:effectLst/>
                <a:latin typeface="Calibri" panose="020F0502020204030204" pitchFamily="34" charset="0"/>
                <a:cs typeface="Calibri" panose="020F0502020204030204" pitchFamily="34" charset="0"/>
              </a:rPr>
              <a:t>Ensures an effective system of integrated governance, risk management and internal control across the whole of the Trust’s clinical and corporate activities; </a:t>
            </a:r>
          </a:p>
          <a:p>
            <a:pPr indent="-228600">
              <a:lnSpc>
                <a:spcPct val="90000"/>
              </a:lnSpc>
              <a:spcAft>
                <a:spcPts val="800"/>
              </a:spcAft>
              <a:buFont typeface="Arial" panose="020B0604020202020204" pitchFamily="34" charset="0"/>
              <a:buChar char="•"/>
            </a:pPr>
            <a:endParaRPr lang="en-US" sz="2400" dirty="0">
              <a:effectLst/>
              <a:latin typeface="Calibri" panose="020F0502020204030204" pitchFamily="34" charset="0"/>
              <a:cs typeface="Calibri" panose="020F0502020204030204" pitchFamily="34" charset="0"/>
            </a:endParaRPr>
          </a:p>
          <a:p>
            <a:pPr marL="342900" indent="-228600">
              <a:lnSpc>
                <a:spcPct val="90000"/>
              </a:lnSpc>
              <a:spcAft>
                <a:spcPts val="800"/>
              </a:spcAft>
              <a:buFont typeface="Arial" panose="020B0604020202020204" pitchFamily="34" charset="0"/>
              <a:buChar char="•"/>
            </a:pPr>
            <a:r>
              <a:rPr lang="en-US" sz="2400" dirty="0">
                <a:effectLst/>
                <a:latin typeface="Calibri" panose="020F0502020204030204" pitchFamily="34" charset="0"/>
                <a:cs typeface="Calibri" panose="020F0502020204030204" pitchFamily="34" charset="0"/>
              </a:rPr>
              <a:t>Ensures that there are sound processes and mechanisms in place to ensure effective </a:t>
            </a:r>
            <a:r>
              <a:rPr lang="en-US" sz="2400" dirty="0">
                <a:latin typeface="Calibri" panose="020F0502020204030204" pitchFamily="34" charset="0"/>
                <a:cs typeface="Calibri" panose="020F0502020204030204" pitchFamily="34" charset="0"/>
              </a:rPr>
              <a:t>patient care. </a:t>
            </a:r>
            <a:endParaRPr lang="en-US" sz="2400" dirty="0">
              <a:effectLst/>
              <a:latin typeface="Calibri" panose="020F0502020204030204" pitchFamily="34" charset="0"/>
              <a:cs typeface="Calibri" panose="020F0502020204030204" pitchFamily="34" charset="0"/>
            </a:endParaRPr>
          </a:p>
          <a:p>
            <a:pPr indent="-228600">
              <a:lnSpc>
                <a:spcPct val="90000"/>
              </a:lnSpc>
              <a:spcAft>
                <a:spcPts val="800"/>
              </a:spcAft>
              <a:buFont typeface="Arial" panose="020B0604020202020204" pitchFamily="34" charset="0"/>
              <a:buChar char="•"/>
            </a:pPr>
            <a:endParaRPr lang="en-US" dirty="0">
              <a:effectLst/>
            </a:endParaRPr>
          </a:p>
        </p:txBody>
      </p:sp>
      <p:cxnSp>
        <p:nvCxnSpPr>
          <p:cNvPr id="75" name="Straight Connector 7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62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1036D6-7BCE-4DA3-A78A-8982B4CF5EAF}"/>
              </a:ext>
            </a:extLst>
          </p:cNvPr>
          <p:cNvSpPr txBox="1"/>
          <p:nvPr/>
        </p:nvSpPr>
        <p:spPr>
          <a:xfrm>
            <a:off x="791170" y="927080"/>
            <a:ext cx="10903149" cy="5170646"/>
          </a:xfrm>
          <a:prstGeom prst="rect">
            <a:avLst/>
          </a:prstGeom>
          <a:noFill/>
        </p:spPr>
        <p:txBody>
          <a:bodyPr wrap="square">
            <a:spAutoFit/>
          </a:bodyPr>
          <a:lstStyle/>
          <a:p>
            <a:r>
              <a:rPr lang="en-GB" sz="2400" b="1" dirty="0">
                <a:latin typeface="Calibri" panose="020F0502020204030204" pitchFamily="34" charset="0"/>
                <a:cs typeface="Calibri" panose="020F0502020204030204" pitchFamily="34" charset="0"/>
              </a:rPr>
              <a:t>The Board of Directors: </a:t>
            </a:r>
          </a:p>
          <a:p>
            <a:endParaRPr lang="en-GB" dirty="0"/>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Ensures an effective communication channel exists between the Trust, members, patients, staff and the local community. </a:t>
            </a:r>
          </a:p>
          <a:p>
            <a:endParaRPr lang="en-GB"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Holds its meetings in public except where the public is excluded 'for special reasons’</a:t>
            </a:r>
          </a:p>
          <a:p>
            <a:endParaRPr lang="en-GB"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Shares the agenda and minutes of Board of Directors meetings; </a:t>
            </a:r>
          </a:p>
          <a:p>
            <a:endParaRPr lang="en-GB"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Publishes an annual report and annual accounts electronically via the Trust’s website and in accessible versions;</a:t>
            </a:r>
          </a:p>
          <a:p>
            <a:pPr marL="342900" indent="-342900">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Holds an annual general meeting which is open to the public.</a:t>
            </a:r>
          </a:p>
          <a:p>
            <a:pPr marL="342900" indent="-342900">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22ED63E-FF1C-4C5D-9ED9-F95674FC608B}"/>
              </a:ext>
            </a:extLst>
          </p:cNvPr>
          <p:cNvSpPr txBox="1"/>
          <p:nvPr/>
        </p:nvSpPr>
        <p:spPr>
          <a:xfrm>
            <a:off x="791170" y="201096"/>
            <a:ext cx="6097190" cy="461665"/>
          </a:xfrm>
          <a:prstGeom prst="rect">
            <a:avLst/>
          </a:prstGeom>
          <a:noFill/>
        </p:spPr>
        <p:txBody>
          <a:bodyPr wrap="square">
            <a:spAutoFit/>
          </a:bodyPr>
          <a:lstStyle/>
          <a:p>
            <a:r>
              <a:rPr lang="en-GB" sz="2400" b="1" dirty="0">
                <a:latin typeface="Calibri" panose="020F0502020204030204" pitchFamily="34" charset="0"/>
                <a:cs typeface="Calibri" panose="020F0502020204030204" pitchFamily="34" charset="0"/>
              </a:rPr>
              <a:t>Board Communication</a:t>
            </a:r>
          </a:p>
        </p:txBody>
      </p:sp>
    </p:spTree>
    <p:extLst>
      <p:ext uri="{BB962C8B-B14F-4D97-AF65-F5344CB8AC3E}">
        <p14:creationId xmlns:p14="http://schemas.microsoft.com/office/powerpoint/2010/main" val="2034657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9">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21" name="Rectangle 11">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C3455E1-4166-42FA-A1D4-54A157AC39FC}"/>
              </a:ext>
            </a:extLst>
          </p:cNvPr>
          <p:cNvPicPr/>
          <p:nvPr/>
        </p:nvPicPr>
        <p:blipFill rotWithShape="1">
          <a:blip r:embed="rId2"/>
          <a:srcRect l="9526" r="16443" b="1"/>
          <a:stretch/>
        </p:blipFill>
        <p:spPr>
          <a:xfrm>
            <a:off x="611837" y="625210"/>
            <a:ext cx="10586714" cy="5970368"/>
          </a:xfrm>
          <a:prstGeom prst="rect">
            <a:avLst/>
          </a:prstGeom>
        </p:spPr>
      </p:pic>
      <p:cxnSp>
        <p:nvCxnSpPr>
          <p:cNvPr id="14" name="Straight Connector 13">
            <a:extLst>
              <a:ext uri="{FF2B5EF4-FFF2-40B4-BE49-F238E27FC236}">
                <a16:creationId xmlns:a16="http://schemas.microsoft.com/office/drawing/2014/main" id="{F56AE1B2-3354-430B-9E05-2241C72EE9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0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659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2D90E7-6DB7-4162-94DF-4DAD006C40FD}"/>
              </a:ext>
            </a:extLst>
          </p:cNvPr>
          <p:cNvSpPr txBox="1"/>
          <p:nvPr/>
        </p:nvSpPr>
        <p:spPr>
          <a:xfrm>
            <a:off x="855462" y="1296145"/>
            <a:ext cx="11138893" cy="4062651"/>
          </a:xfrm>
          <a:prstGeom prst="rect">
            <a:avLst/>
          </a:prstGeom>
          <a:noFill/>
        </p:spPr>
        <p:txBody>
          <a:bodyPr wrap="square">
            <a:spAutoFit/>
          </a:bodyPr>
          <a:lstStyle/>
          <a:p>
            <a:r>
              <a:rPr lang="en-GB" sz="2400" b="1" dirty="0">
                <a:latin typeface="Calibri" panose="020F0502020204030204" pitchFamily="34" charset="0"/>
                <a:cs typeface="Calibri" panose="020F0502020204030204" pitchFamily="34" charset="0"/>
              </a:rPr>
              <a:t>The Board of Directors: </a:t>
            </a:r>
          </a:p>
          <a:p>
            <a:endParaRPr lang="en-GB" dirty="0"/>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Ensures that the Trust operates effectively, efficiently and economically;</a:t>
            </a:r>
          </a:p>
          <a:p>
            <a:endParaRPr lang="en-GB"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Ensures the continuing financial viability of the organisation;</a:t>
            </a:r>
          </a:p>
          <a:p>
            <a:endParaRPr lang="en-GB"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Ensures the proper management of resources and that financial responsibilities are fulfilled;</a:t>
            </a:r>
          </a:p>
          <a:p>
            <a:endParaRPr lang="en-GB"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Ensures that the Trust achieves the targets and requirements of stakeholders within the available resources. </a:t>
            </a:r>
          </a:p>
        </p:txBody>
      </p:sp>
      <p:sp>
        <p:nvSpPr>
          <p:cNvPr id="5" name="TextBox 4">
            <a:extLst>
              <a:ext uri="{FF2B5EF4-FFF2-40B4-BE49-F238E27FC236}">
                <a16:creationId xmlns:a16="http://schemas.microsoft.com/office/drawing/2014/main" id="{9C0E76E4-BFF1-47BB-B7F3-B3433B0844AC}"/>
              </a:ext>
            </a:extLst>
          </p:cNvPr>
          <p:cNvSpPr txBox="1"/>
          <p:nvPr/>
        </p:nvSpPr>
        <p:spPr>
          <a:xfrm>
            <a:off x="769739" y="329684"/>
            <a:ext cx="6097190" cy="461665"/>
          </a:xfrm>
          <a:prstGeom prst="rect">
            <a:avLst/>
          </a:prstGeom>
          <a:noFill/>
        </p:spPr>
        <p:txBody>
          <a:bodyPr wrap="square">
            <a:spAutoFit/>
          </a:bodyPr>
          <a:lstStyle/>
          <a:p>
            <a:r>
              <a:rPr lang="en-GB" sz="2400" b="1" dirty="0">
                <a:latin typeface="Calibri" panose="020F0502020204030204" pitchFamily="34" charset="0"/>
                <a:cs typeface="Calibri" panose="020F0502020204030204" pitchFamily="34" charset="0"/>
              </a:rPr>
              <a:t>Board (Finance)</a:t>
            </a:r>
          </a:p>
        </p:txBody>
      </p:sp>
    </p:spTree>
    <p:extLst>
      <p:ext uri="{BB962C8B-B14F-4D97-AF65-F5344CB8AC3E}">
        <p14:creationId xmlns:p14="http://schemas.microsoft.com/office/powerpoint/2010/main" val="3321329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Inspection of General Practice Andy Brand Inspection Manager ppt download">
            <a:extLst>
              <a:ext uri="{FF2B5EF4-FFF2-40B4-BE49-F238E27FC236}">
                <a16:creationId xmlns:a16="http://schemas.microsoft.com/office/drawing/2014/main" id="{3D637C6A-7BEC-42F6-BF71-BE7066D67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5419" y="178593"/>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584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A9FB250-C82D-4E82-AD00-B4F6DD1EBD74}"/>
              </a:ext>
            </a:extLst>
          </p:cNvPr>
          <p:cNvGraphicFramePr>
            <a:graphicFrameLocks noGrp="1"/>
          </p:cNvGraphicFramePr>
          <p:nvPr>
            <p:extLst>
              <p:ext uri="{D42A27DB-BD31-4B8C-83A1-F6EECF244321}">
                <p14:modId xmlns:p14="http://schemas.microsoft.com/office/powerpoint/2010/main" val="743672120"/>
              </p:ext>
            </p:extLst>
          </p:nvPr>
        </p:nvGraphicFramePr>
        <p:xfrm>
          <a:off x="846932" y="699819"/>
          <a:ext cx="4896643" cy="5895162"/>
        </p:xfrm>
        <a:graphic>
          <a:graphicData uri="http://schemas.openxmlformats.org/drawingml/2006/table">
            <a:tbl>
              <a:tblPr firstRow="1" firstCol="1" bandRow="1">
                <a:tableStyleId>{5C22544A-7EE6-4342-B048-85BDC9FD1C3A}</a:tableStyleId>
              </a:tblPr>
              <a:tblGrid>
                <a:gridCol w="3499730">
                  <a:extLst>
                    <a:ext uri="{9D8B030D-6E8A-4147-A177-3AD203B41FA5}">
                      <a16:colId xmlns:a16="http://schemas.microsoft.com/office/drawing/2014/main" val="3502247358"/>
                    </a:ext>
                  </a:extLst>
                </a:gridCol>
                <a:gridCol w="1396913">
                  <a:extLst>
                    <a:ext uri="{9D8B030D-6E8A-4147-A177-3AD203B41FA5}">
                      <a16:colId xmlns:a16="http://schemas.microsoft.com/office/drawing/2014/main" val="2955510176"/>
                    </a:ext>
                  </a:extLst>
                </a:gridCol>
              </a:tblGrid>
              <a:tr h="661841">
                <a:tc>
                  <a:txBody>
                    <a:bodyPr/>
                    <a:lstStyle/>
                    <a:p>
                      <a:pPr>
                        <a:lnSpc>
                          <a:spcPct val="107000"/>
                        </a:lnSpc>
                        <a:spcAft>
                          <a:spcPts val="800"/>
                        </a:spcAft>
                      </a:pPr>
                      <a:r>
                        <a:rPr lang="en-GB" sz="700" dirty="0">
                          <a:effectLst/>
                        </a:rPr>
                        <a:t>Related guidance</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tc>
                <a:tc>
                  <a:txBody>
                    <a:bodyPr/>
                    <a:lstStyle/>
                    <a:p>
                      <a:pPr>
                        <a:lnSpc>
                          <a:spcPct val="107000"/>
                        </a:lnSpc>
                        <a:spcAft>
                          <a:spcPts val="800"/>
                        </a:spcAft>
                      </a:pPr>
                      <a:r>
                        <a:rPr lang="en-GB" sz="700" dirty="0">
                          <a:effectLst/>
                        </a:rPr>
                        <a:t>Applies to (reg no)</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tc>
                <a:extLst>
                  <a:ext uri="{0D108BD9-81ED-4DB2-BD59-A6C34878D82A}">
                    <a16:rowId xmlns:a16="http://schemas.microsoft.com/office/drawing/2014/main" val="2368358660"/>
                  </a:ext>
                </a:extLst>
              </a:tr>
              <a:tr h="158234">
                <a:tc gridSpan="2">
                  <a:txBody>
                    <a:bodyPr/>
                    <a:lstStyle/>
                    <a:p>
                      <a:pPr algn="ctr">
                        <a:lnSpc>
                          <a:spcPct val="107000"/>
                        </a:lnSpc>
                        <a:spcAft>
                          <a:spcPts val="800"/>
                        </a:spcAft>
                      </a:pPr>
                      <a:r>
                        <a:rPr lang="en-GB" sz="700" dirty="0">
                          <a:effectLst/>
                        </a:rPr>
                        <a:t>For all services</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tc>
                <a:tc hMerge="1">
                  <a:txBody>
                    <a:bodyPr/>
                    <a:lstStyle/>
                    <a:p>
                      <a:endParaRPr lang="en-GB"/>
                    </a:p>
                  </a:txBody>
                  <a:tcPr/>
                </a:tc>
                <a:extLst>
                  <a:ext uri="{0D108BD9-81ED-4DB2-BD59-A6C34878D82A}">
                    <a16:rowId xmlns:a16="http://schemas.microsoft.com/office/drawing/2014/main" val="1328761973"/>
                  </a:ext>
                </a:extLst>
              </a:tr>
              <a:tr h="282373">
                <a:tc>
                  <a:txBody>
                    <a:bodyPr/>
                    <a:lstStyle/>
                    <a:p>
                      <a:pPr>
                        <a:lnSpc>
                          <a:spcPct val="107000"/>
                        </a:lnSpc>
                        <a:spcAft>
                          <a:spcPts val="800"/>
                        </a:spcAft>
                      </a:pPr>
                      <a:r>
                        <a:rPr lang="en-GB" sz="1000" u="sng" dirty="0">
                          <a:effectLst/>
                          <a:hlinkClick r:id="rId2"/>
                        </a:rPr>
                        <a:t>Health and Safety Executive guidance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solidFill>
                      <a:schemeClr val="accent1">
                        <a:lumMod val="20000"/>
                        <a:lumOff val="80000"/>
                      </a:schemeClr>
                    </a:solidFill>
                  </a:tcPr>
                </a:tc>
                <a:tc>
                  <a:txBody>
                    <a:bodyPr/>
                    <a:lstStyle/>
                    <a:p>
                      <a:pPr>
                        <a:lnSpc>
                          <a:spcPct val="107000"/>
                        </a:lnSpc>
                        <a:spcAft>
                          <a:spcPts val="800"/>
                        </a:spcAft>
                      </a:pPr>
                      <a:r>
                        <a:rPr lang="en-GB" sz="1000" dirty="0">
                          <a:effectLst/>
                        </a:rPr>
                        <a:t>HSCA 12, 15, 18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tc>
                <a:extLst>
                  <a:ext uri="{0D108BD9-81ED-4DB2-BD59-A6C34878D82A}">
                    <a16:rowId xmlns:a16="http://schemas.microsoft.com/office/drawing/2014/main" val="1137331417"/>
                  </a:ext>
                </a:extLst>
              </a:tr>
              <a:tr h="341187">
                <a:tc>
                  <a:txBody>
                    <a:bodyPr/>
                    <a:lstStyle/>
                    <a:p>
                      <a:pPr>
                        <a:lnSpc>
                          <a:spcPct val="107000"/>
                        </a:lnSpc>
                        <a:spcAft>
                          <a:spcPts val="800"/>
                        </a:spcAft>
                      </a:pPr>
                      <a:r>
                        <a:rPr lang="en-GB" sz="1000" u="sng" dirty="0">
                          <a:effectLst/>
                          <a:hlinkClick r:id="rId3"/>
                        </a:rPr>
                        <a:t>Sharp Instruments in Healthcare Regulations 2013 (Health and Safety Executive)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solidFill>
                      <a:schemeClr val="accent1">
                        <a:lumMod val="20000"/>
                        <a:lumOff val="80000"/>
                      </a:schemeClr>
                    </a:solidFill>
                  </a:tcPr>
                </a:tc>
                <a:tc>
                  <a:txBody>
                    <a:bodyPr/>
                    <a:lstStyle/>
                    <a:p>
                      <a:pPr>
                        <a:lnSpc>
                          <a:spcPct val="107000"/>
                        </a:lnSpc>
                        <a:spcAft>
                          <a:spcPts val="800"/>
                        </a:spcAft>
                      </a:pPr>
                      <a:r>
                        <a:rPr lang="en-GB" sz="1000" dirty="0">
                          <a:effectLst/>
                        </a:rPr>
                        <a:t>HSCA 12, 15, 18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tc>
                <a:extLst>
                  <a:ext uri="{0D108BD9-81ED-4DB2-BD59-A6C34878D82A}">
                    <a16:rowId xmlns:a16="http://schemas.microsoft.com/office/drawing/2014/main" val="637538676"/>
                  </a:ext>
                </a:extLst>
              </a:tr>
              <a:tr h="341187">
                <a:tc>
                  <a:txBody>
                    <a:bodyPr/>
                    <a:lstStyle/>
                    <a:p>
                      <a:pPr>
                        <a:lnSpc>
                          <a:spcPct val="107000"/>
                        </a:lnSpc>
                        <a:spcAft>
                          <a:spcPts val="800"/>
                        </a:spcAft>
                      </a:pPr>
                      <a:r>
                        <a:rPr lang="en-GB" sz="1000" u="sng" dirty="0">
                          <a:effectLst/>
                          <a:hlinkClick r:id="rId4"/>
                        </a:rPr>
                        <a:t>Selection latex gloves (Health and Safety Executive)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solidFill>
                      <a:schemeClr val="accent1">
                        <a:lumMod val="20000"/>
                        <a:lumOff val="80000"/>
                      </a:schemeClr>
                    </a:solidFill>
                  </a:tcPr>
                </a:tc>
                <a:tc>
                  <a:txBody>
                    <a:bodyPr/>
                    <a:lstStyle/>
                    <a:p>
                      <a:pPr>
                        <a:lnSpc>
                          <a:spcPct val="107000"/>
                        </a:lnSpc>
                        <a:spcAft>
                          <a:spcPts val="800"/>
                        </a:spcAft>
                      </a:pPr>
                      <a:r>
                        <a:rPr lang="en-GB" sz="1000" dirty="0">
                          <a:effectLst/>
                        </a:rPr>
                        <a:t>HSCA 12, 15, 18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tc>
                <a:extLst>
                  <a:ext uri="{0D108BD9-81ED-4DB2-BD59-A6C34878D82A}">
                    <a16:rowId xmlns:a16="http://schemas.microsoft.com/office/drawing/2014/main" val="804928100"/>
                  </a:ext>
                </a:extLst>
              </a:tr>
              <a:tr h="341187">
                <a:tc>
                  <a:txBody>
                    <a:bodyPr/>
                    <a:lstStyle/>
                    <a:p>
                      <a:pPr>
                        <a:lnSpc>
                          <a:spcPct val="107000"/>
                        </a:lnSpc>
                        <a:spcAft>
                          <a:spcPts val="800"/>
                        </a:spcAft>
                      </a:pPr>
                      <a:r>
                        <a:rPr lang="en-GB" sz="1000" u="sng" dirty="0">
                          <a:effectLst/>
                          <a:hlinkClick r:id="rId5"/>
                        </a:rPr>
                        <a:t>Natural rubber latex sensitisation in health and social care (Health and Safety Executive)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solidFill>
                      <a:schemeClr val="accent1">
                        <a:lumMod val="20000"/>
                        <a:lumOff val="80000"/>
                      </a:schemeClr>
                    </a:solidFill>
                  </a:tcPr>
                </a:tc>
                <a:tc>
                  <a:txBody>
                    <a:bodyPr/>
                    <a:lstStyle/>
                    <a:p>
                      <a:pPr>
                        <a:lnSpc>
                          <a:spcPct val="107000"/>
                        </a:lnSpc>
                        <a:spcAft>
                          <a:spcPts val="800"/>
                        </a:spcAft>
                      </a:pPr>
                      <a:r>
                        <a:rPr lang="en-GB" sz="1000" dirty="0">
                          <a:effectLst/>
                        </a:rPr>
                        <a:t>HSCA 12, 15, 18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tc>
                <a:extLst>
                  <a:ext uri="{0D108BD9-81ED-4DB2-BD59-A6C34878D82A}">
                    <a16:rowId xmlns:a16="http://schemas.microsoft.com/office/drawing/2014/main" val="3632558227"/>
                  </a:ext>
                </a:extLst>
              </a:tr>
              <a:tr h="341187">
                <a:tc>
                  <a:txBody>
                    <a:bodyPr/>
                    <a:lstStyle/>
                    <a:p>
                      <a:pPr>
                        <a:lnSpc>
                          <a:spcPct val="107000"/>
                        </a:lnSpc>
                        <a:spcAft>
                          <a:spcPts val="800"/>
                        </a:spcAft>
                      </a:pPr>
                      <a:r>
                        <a:rPr lang="en-GB" sz="1000" u="sng" dirty="0">
                          <a:effectLst/>
                          <a:hlinkClick r:id="rId6"/>
                        </a:rPr>
                        <a:t>Managing for health and safety (Health and Safety Executive)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solidFill>
                      <a:schemeClr val="accent1">
                        <a:lumMod val="20000"/>
                        <a:lumOff val="80000"/>
                      </a:schemeClr>
                    </a:solidFill>
                  </a:tcPr>
                </a:tc>
                <a:tc>
                  <a:txBody>
                    <a:bodyPr/>
                    <a:lstStyle/>
                    <a:p>
                      <a:pPr>
                        <a:lnSpc>
                          <a:spcPct val="107000"/>
                        </a:lnSpc>
                        <a:spcAft>
                          <a:spcPts val="800"/>
                        </a:spcAft>
                      </a:pPr>
                      <a:r>
                        <a:rPr lang="en-GB" sz="1000" dirty="0">
                          <a:effectLst/>
                        </a:rPr>
                        <a:t>HSCA 12, 15, 18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tc>
                <a:extLst>
                  <a:ext uri="{0D108BD9-81ED-4DB2-BD59-A6C34878D82A}">
                    <a16:rowId xmlns:a16="http://schemas.microsoft.com/office/drawing/2014/main" val="3701810935"/>
                  </a:ext>
                </a:extLst>
              </a:tr>
              <a:tr h="341187">
                <a:tc>
                  <a:txBody>
                    <a:bodyPr/>
                    <a:lstStyle/>
                    <a:p>
                      <a:pPr>
                        <a:lnSpc>
                          <a:spcPct val="107000"/>
                        </a:lnSpc>
                        <a:spcAft>
                          <a:spcPts val="800"/>
                        </a:spcAft>
                      </a:pPr>
                      <a:r>
                        <a:rPr lang="en-GB" sz="1000" u="sng" dirty="0">
                          <a:effectLst/>
                          <a:hlinkClick r:id="rId7"/>
                        </a:rPr>
                        <a:t>Managing for health and safety - HSG65 guidance (Health and Safety Executive)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solidFill>
                      <a:schemeClr val="accent1">
                        <a:lumMod val="20000"/>
                        <a:lumOff val="80000"/>
                      </a:schemeClr>
                    </a:solidFill>
                  </a:tcPr>
                </a:tc>
                <a:tc>
                  <a:txBody>
                    <a:bodyPr/>
                    <a:lstStyle/>
                    <a:p>
                      <a:pPr>
                        <a:lnSpc>
                          <a:spcPct val="107000"/>
                        </a:lnSpc>
                        <a:spcAft>
                          <a:spcPts val="800"/>
                        </a:spcAft>
                      </a:pPr>
                      <a:r>
                        <a:rPr lang="en-GB" sz="1000" dirty="0">
                          <a:effectLst/>
                        </a:rPr>
                        <a:t>HSCA 12, 15, 18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tc>
                <a:extLst>
                  <a:ext uri="{0D108BD9-81ED-4DB2-BD59-A6C34878D82A}">
                    <a16:rowId xmlns:a16="http://schemas.microsoft.com/office/drawing/2014/main" val="2501548603"/>
                  </a:ext>
                </a:extLst>
              </a:tr>
              <a:tr h="282373">
                <a:tc>
                  <a:txBody>
                    <a:bodyPr/>
                    <a:lstStyle/>
                    <a:p>
                      <a:pPr>
                        <a:lnSpc>
                          <a:spcPct val="107000"/>
                        </a:lnSpc>
                        <a:spcAft>
                          <a:spcPts val="800"/>
                        </a:spcAft>
                      </a:pPr>
                      <a:r>
                        <a:rPr lang="en-GB" sz="1000" u="sng" dirty="0">
                          <a:effectLst/>
                          <a:hlinkClick r:id="rId8"/>
                        </a:rPr>
                        <a:t>Leadership (Health and Safety Executive)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solidFill>
                      <a:schemeClr val="accent1">
                        <a:lumMod val="20000"/>
                        <a:lumOff val="80000"/>
                      </a:schemeClr>
                    </a:solidFill>
                  </a:tcPr>
                </a:tc>
                <a:tc>
                  <a:txBody>
                    <a:bodyPr/>
                    <a:lstStyle/>
                    <a:p>
                      <a:pPr>
                        <a:lnSpc>
                          <a:spcPct val="107000"/>
                        </a:lnSpc>
                        <a:spcAft>
                          <a:spcPts val="800"/>
                        </a:spcAft>
                      </a:pPr>
                      <a:r>
                        <a:rPr lang="en-GB" sz="1000" dirty="0">
                          <a:effectLst/>
                        </a:rPr>
                        <a:t>HSCA 12, 15, 18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tc>
                <a:extLst>
                  <a:ext uri="{0D108BD9-81ED-4DB2-BD59-A6C34878D82A}">
                    <a16:rowId xmlns:a16="http://schemas.microsoft.com/office/drawing/2014/main" val="2719057647"/>
                  </a:ext>
                </a:extLst>
              </a:tr>
              <a:tr h="341187">
                <a:tc>
                  <a:txBody>
                    <a:bodyPr/>
                    <a:lstStyle/>
                    <a:p>
                      <a:pPr>
                        <a:lnSpc>
                          <a:spcPct val="107000"/>
                        </a:lnSpc>
                        <a:spcAft>
                          <a:spcPts val="800"/>
                        </a:spcAft>
                      </a:pPr>
                      <a:r>
                        <a:rPr lang="en-GB" sz="1000" u="sng" dirty="0">
                          <a:effectLst/>
                          <a:hlinkClick r:id="rId9"/>
                        </a:rPr>
                        <a:t>Leading health and safety at work (Health and Safety Executive)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solidFill>
                      <a:schemeClr val="accent1">
                        <a:lumMod val="20000"/>
                        <a:lumOff val="80000"/>
                      </a:schemeClr>
                    </a:solidFill>
                  </a:tcPr>
                </a:tc>
                <a:tc>
                  <a:txBody>
                    <a:bodyPr/>
                    <a:lstStyle/>
                    <a:p>
                      <a:pPr>
                        <a:lnSpc>
                          <a:spcPct val="107000"/>
                        </a:lnSpc>
                        <a:spcAft>
                          <a:spcPts val="800"/>
                        </a:spcAft>
                      </a:pPr>
                      <a:r>
                        <a:rPr lang="en-GB" sz="1000" dirty="0">
                          <a:effectLst/>
                        </a:rPr>
                        <a:t>HSCA 12, 15, 18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tc>
                <a:extLst>
                  <a:ext uri="{0D108BD9-81ED-4DB2-BD59-A6C34878D82A}">
                    <a16:rowId xmlns:a16="http://schemas.microsoft.com/office/drawing/2014/main" val="2053302247"/>
                  </a:ext>
                </a:extLst>
              </a:tr>
              <a:tr h="341187">
                <a:tc>
                  <a:txBody>
                    <a:bodyPr/>
                    <a:lstStyle/>
                    <a:p>
                      <a:pPr>
                        <a:lnSpc>
                          <a:spcPct val="107000"/>
                        </a:lnSpc>
                        <a:spcAft>
                          <a:spcPts val="800"/>
                        </a:spcAft>
                      </a:pPr>
                      <a:r>
                        <a:rPr lang="en-GB" sz="1000" u="sng" dirty="0">
                          <a:effectLst/>
                          <a:hlinkClick r:id="rId10"/>
                        </a:rPr>
                        <a:t>Guidance for health and social care services (Health and Safety Executive)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solidFill>
                      <a:schemeClr val="accent1">
                        <a:lumMod val="20000"/>
                        <a:lumOff val="80000"/>
                      </a:schemeClr>
                    </a:solidFill>
                  </a:tcPr>
                </a:tc>
                <a:tc>
                  <a:txBody>
                    <a:bodyPr/>
                    <a:lstStyle/>
                    <a:p>
                      <a:pPr>
                        <a:lnSpc>
                          <a:spcPct val="107000"/>
                        </a:lnSpc>
                        <a:spcAft>
                          <a:spcPts val="800"/>
                        </a:spcAft>
                      </a:pPr>
                      <a:r>
                        <a:rPr lang="en-GB" sz="1000" dirty="0">
                          <a:effectLst/>
                        </a:rPr>
                        <a:t>HSCA 12, 15, 17, 18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tc>
                <a:extLst>
                  <a:ext uri="{0D108BD9-81ED-4DB2-BD59-A6C34878D82A}">
                    <a16:rowId xmlns:a16="http://schemas.microsoft.com/office/drawing/2014/main" val="1124987076"/>
                  </a:ext>
                </a:extLst>
              </a:tr>
              <a:tr h="497102">
                <a:tc>
                  <a:txBody>
                    <a:bodyPr/>
                    <a:lstStyle/>
                    <a:p>
                      <a:pPr>
                        <a:lnSpc>
                          <a:spcPct val="107000"/>
                        </a:lnSpc>
                        <a:spcAft>
                          <a:spcPts val="800"/>
                        </a:spcAft>
                      </a:pPr>
                      <a:r>
                        <a:rPr lang="en-GB" sz="1000" u="sng" dirty="0">
                          <a:effectLst/>
                          <a:hlinkClick r:id="rId11"/>
                        </a:rPr>
                        <a:t>Consulting employees on health and safety: A brief guide to the law (Health and Safety Executive)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solidFill>
                      <a:schemeClr val="accent1">
                        <a:lumMod val="20000"/>
                        <a:lumOff val="80000"/>
                      </a:schemeClr>
                    </a:solidFill>
                  </a:tcPr>
                </a:tc>
                <a:tc>
                  <a:txBody>
                    <a:bodyPr/>
                    <a:lstStyle/>
                    <a:p>
                      <a:pPr>
                        <a:lnSpc>
                          <a:spcPct val="107000"/>
                        </a:lnSpc>
                        <a:spcAft>
                          <a:spcPts val="800"/>
                        </a:spcAft>
                      </a:pPr>
                      <a:r>
                        <a:rPr lang="en-GB" sz="1000" dirty="0">
                          <a:effectLst/>
                        </a:rPr>
                        <a:t>HSCA 18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tc>
                <a:extLst>
                  <a:ext uri="{0D108BD9-81ED-4DB2-BD59-A6C34878D82A}">
                    <a16:rowId xmlns:a16="http://schemas.microsoft.com/office/drawing/2014/main" val="1262630148"/>
                  </a:ext>
                </a:extLst>
              </a:tr>
              <a:tr h="341187">
                <a:tc>
                  <a:txBody>
                    <a:bodyPr/>
                    <a:lstStyle/>
                    <a:p>
                      <a:pPr>
                        <a:lnSpc>
                          <a:spcPct val="107000"/>
                        </a:lnSpc>
                        <a:spcAft>
                          <a:spcPts val="800"/>
                        </a:spcAft>
                      </a:pPr>
                      <a:r>
                        <a:rPr lang="en-GB" sz="1000" u="sng" dirty="0">
                          <a:effectLst/>
                          <a:hlinkClick r:id="rId12"/>
                        </a:rPr>
                        <a:t>Violence at work: guidance for employers (Health and Safety Executive)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solidFill>
                      <a:schemeClr val="accent1">
                        <a:lumMod val="20000"/>
                        <a:lumOff val="80000"/>
                      </a:schemeClr>
                    </a:solidFill>
                  </a:tcPr>
                </a:tc>
                <a:tc>
                  <a:txBody>
                    <a:bodyPr/>
                    <a:lstStyle/>
                    <a:p>
                      <a:pPr>
                        <a:lnSpc>
                          <a:spcPct val="107000"/>
                        </a:lnSpc>
                        <a:spcAft>
                          <a:spcPts val="800"/>
                        </a:spcAft>
                      </a:pPr>
                      <a:r>
                        <a:rPr lang="en-GB" sz="1000" dirty="0">
                          <a:effectLst/>
                        </a:rPr>
                        <a:t>HSCA 18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tc>
                <a:extLst>
                  <a:ext uri="{0D108BD9-81ED-4DB2-BD59-A6C34878D82A}">
                    <a16:rowId xmlns:a16="http://schemas.microsoft.com/office/drawing/2014/main" val="931613981"/>
                  </a:ext>
                </a:extLst>
              </a:tr>
              <a:tr h="341187">
                <a:tc>
                  <a:txBody>
                    <a:bodyPr/>
                    <a:lstStyle/>
                    <a:p>
                      <a:pPr>
                        <a:lnSpc>
                          <a:spcPct val="107000"/>
                        </a:lnSpc>
                        <a:spcAft>
                          <a:spcPts val="800"/>
                        </a:spcAft>
                      </a:pPr>
                      <a:r>
                        <a:rPr lang="en-GB" sz="1000" u="sng" dirty="0">
                          <a:effectLst/>
                          <a:hlinkClick r:id="rId13"/>
                        </a:rPr>
                        <a:t>Health and safety in care homes (Health and Safety Executive, June 2014)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solidFill>
                      <a:schemeClr val="accent1">
                        <a:lumMod val="20000"/>
                        <a:lumOff val="80000"/>
                      </a:schemeClr>
                    </a:solidFill>
                  </a:tcPr>
                </a:tc>
                <a:tc>
                  <a:txBody>
                    <a:bodyPr/>
                    <a:lstStyle/>
                    <a:p>
                      <a:pPr>
                        <a:lnSpc>
                          <a:spcPct val="107000"/>
                        </a:lnSpc>
                        <a:spcAft>
                          <a:spcPts val="800"/>
                        </a:spcAft>
                      </a:pPr>
                      <a:r>
                        <a:rPr lang="en-GB" sz="1000" dirty="0">
                          <a:effectLst/>
                        </a:rPr>
                        <a:t>HSCA 12, 15, 17, 18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tc>
                <a:extLst>
                  <a:ext uri="{0D108BD9-81ED-4DB2-BD59-A6C34878D82A}">
                    <a16:rowId xmlns:a16="http://schemas.microsoft.com/office/drawing/2014/main" val="4260641419"/>
                  </a:ext>
                </a:extLst>
              </a:tr>
              <a:tr h="282373">
                <a:tc>
                  <a:txBody>
                    <a:bodyPr/>
                    <a:lstStyle/>
                    <a:p>
                      <a:pPr>
                        <a:lnSpc>
                          <a:spcPct val="107000"/>
                        </a:lnSpc>
                        <a:spcAft>
                          <a:spcPts val="800"/>
                        </a:spcAft>
                      </a:pPr>
                      <a:r>
                        <a:rPr lang="en-GB" sz="1000" u="sng" dirty="0">
                          <a:effectLst/>
                          <a:hlinkClick r:id="rId14"/>
                        </a:rPr>
                        <a:t>Sharps injuries (Health and Safety Executive)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solidFill>
                      <a:schemeClr val="accent1">
                        <a:lumMod val="20000"/>
                        <a:lumOff val="80000"/>
                      </a:schemeClr>
                    </a:solidFill>
                  </a:tcPr>
                </a:tc>
                <a:tc>
                  <a:txBody>
                    <a:bodyPr/>
                    <a:lstStyle/>
                    <a:p>
                      <a:pPr>
                        <a:lnSpc>
                          <a:spcPct val="107000"/>
                        </a:lnSpc>
                        <a:spcAft>
                          <a:spcPts val="800"/>
                        </a:spcAft>
                      </a:pPr>
                      <a:r>
                        <a:rPr lang="en-GB" sz="1000" dirty="0">
                          <a:effectLst/>
                        </a:rPr>
                        <a:t>HSCA 12, 15, 18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tc>
                <a:extLst>
                  <a:ext uri="{0D108BD9-81ED-4DB2-BD59-A6C34878D82A}">
                    <a16:rowId xmlns:a16="http://schemas.microsoft.com/office/drawing/2014/main" val="3750308610"/>
                  </a:ext>
                </a:extLst>
              </a:tr>
              <a:tr h="341187">
                <a:tc>
                  <a:txBody>
                    <a:bodyPr/>
                    <a:lstStyle/>
                    <a:p>
                      <a:pPr>
                        <a:lnSpc>
                          <a:spcPct val="107000"/>
                        </a:lnSpc>
                        <a:spcAft>
                          <a:spcPts val="800"/>
                        </a:spcAft>
                      </a:pPr>
                      <a:r>
                        <a:rPr lang="en-GB" sz="1000" u="sng" dirty="0">
                          <a:effectLst/>
                          <a:hlinkClick r:id="rId15"/>
                        </a:rPr>
                        <a:t>NHS Employers: Workplace health and safety standards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solidFill>
                      <a:schemeClr val="accent1">
                        <a:lumMod val="20000"/>
                        <a:lumOff val="80000"/>
                      </a:schemeClr>
                    </a:solidFill>
                  </a:tcPr>
                </a:tc>
                <a:tc>
                  <a:txBody>
                    <a:bodyPr/>
                    <a:lstStyle/>
                    <a:p>
                      <a:pPr>
                        <a:lnSpc>
                          <a:spcPct val="107000"/>
                        </a:lnSpc>
                        <a:spcAft>
                          <a:spcPts val="800"/>
                        </a:spcAft>
                      </a:pPr>
                      <a:r>
                        <a:rPr lang="en-GB" sz="1000" dirty="0">
                          <a:effectLst/>
                        </a:rPr>
                        <a:t>HSCA 12, 15, 17, 18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tc>
                <a:extLst>
                  <a:ext uri="{0D108BD9-81ED-4DB2-BD59-A6C34878D82A}">
                    <a16:rowId xmlns:a16="http://schemas.microsoft.com/office/drawing/2014/main" val="3604352198"/>
                  </a:ext>
                </a:extLst>
              </a:tr>
              <a:tr h="185272">
                <a:tc>
                  <a:txBody>
                    <a:bodyPr/>
                    <a:lstStyle/>
                    <a:p>
                      <a:pPr>
                        <a:lnSpc>
                          <a:spcPct val="107000"/>
                        </a:lnSpc>
                        <a:spcAft>
                          <a:spcPts val="800"/>
                        </a:spcAft>
                      </a:pPr>
                      <a:r>
                        <a:rPr lang="en-GB" sz="1000" u="sng" dirty="0">
                          <a:effectLst/>
                          <a:hlinkClick r:id="rId16"/>
                        </a:rPr>
                        <a:t>Ventilation (Health and Safety Executive)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solidFill>
                      <a:schemeClr val="accent1">
                        <a:lumMod val="20000"/>
                        <a:lumOff val="80000"/>
                      </a:schemeClr>
                    </a:solidFill>
                  </a:tcPr>
                </a:tc>
                <a:tc>
                  <a:txBody>
                    <a:bodyPr/>
                    <a:lstStyle/>
                    <a:p>
                      <a:pPr>
                        <a:lnSpc>
                          <a:spcPct val="107000"/>
                        </a:lnSpc>
                        <a:spcAft>
                          <a:spcPts val="800"/>
                        </a:spcAft>
                      </a:pPr>
                      <a:r>
                        <a:rPr lang="en-GB" sz="1000" dirty="0">
                          <a:effectLst/>
                        </a:rPr>
                        <a:t>HSCA 15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07" marR="45007" marT="19289" marB="19289" anchor="ctr"/>
                </a:tc>
                <a:extLst>
                  <a:ext uri="{0D108BD9-81ED-4DB2-BD59-A6C34878D82A}">
                    <a16:rowId xmlns:a16="http://schemas.microsoft.com/office/drawing/2014/main" val="3038567211"/>
                  </a:ext>
                </a:extLst>
              </a:tr>
            </a:tbl>
          </a:graphicData>
        </a:graphic>
      </p:graphicFrame>
      <p:sp>
        <p:nvSpPr>
          <p:cNvPr id="5" name="Rectangle 1">
            <a:extLst>
              <a:ext uri="{FF2B5EF4-FFF2-40B4-BE49-F238E27FC236}">
                <a16:creationId xmlns:a16="http://schemas.microsoft.com/office/drawing/2014/main" id="{B8398311-38D0-4088-932B-8B749A22CF9A}"/>
              </a:ext>
            </a:extLst>
          </p:cNvPr>
          <p:cNvSpPr>
            <a:spLocks noChangeArrowheads="1"/>
          </p:cNvSpPr>
          <p:nvPr/>
        </p:nvSpPr>
        <p:spPr bwMode="auto">
          <a:xfrm>
            <a:off x="761206" y="208907"/>
            <a:ext cx="36771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Health, Safety &amp; Fire (CQC) </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graphicFrame>
        <p:nvGraphicFramePr>
          <p:cNvPr id="7" name="Table 6">
            <a:extLst>
              <a:ext uri="{FF2B5EF4-FFF2-40B4-BE49-F238E27FC236}">
                <a16:creationId xmlns:a16="http://schemas.microsoft.com/office/drawing/2014/main" id="{08AD9EC6-DB7D-493D-91CB-501BC695CB2A}"/>
              </a:ext>
            </a:extLst>
          </p:cNvPr>
          <p:cNvGraphicFramePr>
            <a:graphicFrameLocks noGrp="1"/>
          </p:cNvGraphicFramePr>
          <p:nvPr>
            <p:extLst>
              <p:ext uri="{D42A27DB-BD31-4B8C-83A1-F6EECF244321}">
                <p14:modId xmlns:p14="http://schemas.microsoft.com/office/powerpoint/2010/main" val="931072652"/>
              </p:ext>
            </p:extLst>
          </p:nvPr>
        </p:nvGraphicFramePr>
        <p:xfrm>
          <a:off x="6257925" y="670572"/>
          <a:ext cx="5672138" cy="2564181"/>
        </p:xfrm>
        <a:graphic>
          <a:graphicData uri="http://schemas.openxmlformats.org/drawingml/2006/table">
            <a:tbl>
              <a:tblPr firstRow="1" firstCol="1" bandRow="1">
                <a:tableStyleId>{5C22544A-7EE6-4342-B048-85BDC9FD1C3A}</a:tableStyleId>
              </a:tblPr>
              <a:tblGrid>
                <a:gridCol w="2836069">
                  <a:extLst>
                    <a:ext uri="{9D8B030D-6E8A-4147-A177-3AD203B41FA5}">
                      <a16:colId xmlns:a16="http://schemas.microsoft.com/office/drawing/2014/main" val="3474910522"/>
                    </a:ext>
                  </a:extLst>
                </a:gridCol>
                <a:gridCol w="2836069">
                  <a:extLst>
                    <a:ext uri="{9D8B030D-6E8A-4147-A177-3AD203B41FA5}">
                      <a16:colId xmlns:a16="http://schemas.microsoft.com/office/drawing/2014/main" val="2394707387"/>
                    </a:ext>
                  </a:extLst>
                </a:gridCol>
              </a:tblGrid>
              <a:tr h="429310">
                <a:tc>
                  <a:txBody>
                    <a:bodyPr/>
                    <a:lstStyle/>
                    <a:p>
                      <a:pPr>
                        <a:lnSpc>
                          <a:spcPct val="107000"/>
                        </a:lnSpc>
                        <a:spcAft>
                          <a:spcPts val="800"/>
                        </a:spcAft>
                      </a:pPr>
                      <a:r>
                        <a:rPr lang="en-GB" sz="1150" dirty="0">
                          <a:effectLst/>
                        </a:rPr>
                        <a:t>Related guidance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120" marR="71120" marT="30480" marB="30480" anchor="ctr"/>
                </a:tc>
                <a:tc>
                  <a:txBody>
                    <a:bodyPr/>
                    <a:lstStyle/>
                    <a:p>
                      <a:pPr>
                        <a:lnSpc>
                          <a:spcPct val="107000"/>
                        </a:lnSpc>
                        <a:spcAft>
                          <a:spcPts val="800"/>
                        </a:spcAft>
                      </a:pPr>
                      <a:r>
                        <a:rPr lang="en-GB" sz="1150" dirty="0">
                          <a:effectLst/>
                        </a:rPr>
                        <a:t>Applies to (reg no)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120" marR="71120" marT="30480" marB="30480" anchor="ctr"/>
                </a:tc>
                <a:extLst>
                  <a:ext uri="{0D108BD9-81ED-4DB2-BD59-A6C34878D82A}">
                    <a16:rowId xmlns:a16="http://schemas.microsoft.com/office/drawing/2014/main" val="3655345844"/>
                  </a:ext>
                </a:extLst>
              </a:tr>
              <a:tr h="0">
                <a:tc gridSpan="2">
                  <a:txBody>
                    <a:bodyPr/>
                    <a:lstStyle/>
                    <a:p>
                      <a:pPr algn="ctr">
                        <a:lnSpc>
                          <a:spcPct val="107000"/>
                        </a:lnSpc>
                        <a:spcAft>
                          <a:spcPts val="800"/>
                        </a:spcAft>
                      </a:pPr>
                      <a:r>
                        <a:rPr lang="en-GB" sz="1150" dirty="0">
                          <a:effectLst/>
                        </a:rPr>
                        <a:t>For all services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120" marR="71120" marT="30480" marB="30480" anchor="ctr"/>
                </a:tc>
                <a:tc hMerge="1">
                  <a:txBody>
                    <a:bodyPr/>
                    <a:lstStyle/>
                    <a:p>
                      <a:endParaRPr lang="en-GB"/>
                    </a:p>
                  </a:txBody>
                  <a:tcPr/>
                </a:tc>
                <a:extLst>
                  <a:ext uri="{0D108BD9-81ED-4DB2-BD59-A6C34878D82A}">
                    <a16:rowId xmlns:a16="http://schemas.microsoft.com/office/drawing/2014/main" val="2752403422"/>
                  </a:ext>
                </a:extLst>
              </a:tr>
              <a:tr h="297289">
                <a:tc>
                  <a:txBody>
                    <a:bodyPr/>
                    <a:lstStyle/>
                    <a:p>
                      <a:pPr>
                        <a:lnSpc>
                          <a:spcPct val="107000"/>
                        </a:lnSpc>
                        <a:spcAft>
                          <a:spcPts val="800"/>
                        </a:spcAft>
                      </a:pPr>
                      <a:r>
                        <a:rPr lang="en-GB" sz="1150" u="sng" dirty="0">
                          <a:effectLst/>
                          <a:hlinkClick r:id="rId17"/>
                        </a:rPr>
                        <a:t>Regulatory Reform (Fire Safety) Order 2005 (London Fire Brigade)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120" marR="71120" marT="30480" marB="30480" anchor="ctr">
                    <a:solidFill>
                      <a:schemeClr val="accent1">
                        <a:lumMod val="20000"/>
                        <a:lumOff val="80000"/>
                      </a:schemeClr>
                    </a:solidFill>
                  </a:tcPr>
                </a:tc>
                <a:tc>
                  <a:txBody>
                    <a:bodyPr/>
                    <a:lstStyle/>
                    <a:p>
                      <a:pPr>
                        <a:lnSpc>
                          <a:spcPct val="107000"/>
                        </a:lnSpc>
                        <a:spcAft>
                          <a:spcPts val="800"/>
                        </a:spcAft>
                      </a:pPr>
                      <a:r>
                        <a:rPr lang="en-GB" sz="1150" dirty="0">
                          <a:effectLst/>
                        </a:rPr>
                        <a:t>HSCA 15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120" marR="71120" marT="30480" marB="30480" anchor="ctr"/>
                </a:tc>
                <a:extLst>
                  <a:ext uri="{0D108BD9-81ED-4DB2-BD59-A6C34878D82A}">
                    <a16:rowId xmlns:a16="http://schemas.microsoft.com/office/drawing/2014/main" val="135525186"/>
                  </a:ext>
                </a:extLst>
              </a:tr>
              <a:tr h="0">
                <a:tc>
                  <a:txBody>
                    <a:bodyPr/>
                    <a:lstStyle/>
                    <a:p>
                      <a:pPr>
                        <a:lnSpc>
                          <a:spcPct val="107000"/>
                        </a:lnSpc>
                        <a:spcAft>
                          <a:spcPts val="800"/>
                        </a:spcAft>
                      </a:pPr>
                      <a:r>
                        <a:rPr lang="en-GB" sz="1150" u="sng" dirty="0">
                          <a:effectLst/>
                          <a:hlinkClick r:id="rId18"/>
                        </a:rPr>
                        <a:t>Regulatory Reform (Fire Safety) Order 2005: a short guide to making your premises safe from fire (HM Government)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120" marR="71120" marT="30480" marB="30480" anchor="ctr">
                    <a:solidFill>
                      <a:schemeClr val="accent1">
                        <a:lumMod val="20000"/>
                        <a:lumOff val="80000"/>
                      </a:schemeClr>
                    </a:solidFill>
                  </a:tcPr>
                </a:tc>
                <a:tc>
                  <a:txBody>
                    <a:bodyPr/>
                    <a:lstStyle/>
                    <a:p>
                      <a:pPr>
                        <a:lnSpc>
                          <a:spcPct val="107000"/>
                        </a:lnSpc>
                        <a:spcAft>
                          <a:spcPts val="800"/>
                        </a:spcAft>
                      </a:pPr>
                      <a:r>
                        <a:rPr lang="en-GB" sz="1150" dirty="0">
                          <a:effectLst/>
                        </a:rPr>
                        <a:t>HSCA 15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120" marR="71120" marT="30480" marB="30480" anchor="ctr"/>
                </a:tc>
                <a:extLst>
                  <a:ext uri="{0D108BD9-81ED-4DB2-BD59-A6C34878D82A}">
                    <a16:rowId xmlns:a16="http://schemas.microsoft.com/office/drawing/2014/main" val="1513161695"/>
                  </a:ext>
                </a:extLst>
              </a:tr>
              <a:tr h="0">
                <a:tc gridSpan="2">
                  <a:txBody>
                    <a:bodyPr/>
                    <a:lstStyle/>
                    <a:p>
                      <a:pPr algn="ctr">
                        <a:lnSpc>
                          <a:spcPct val="107000"/>
                        </a:lnSpc>
                        <a:spcAft>
                          <a:spcPts val="800"/>
                        </a:spcAft>
                      </a:pPr>
                      <a:r>
                        <a:rPr lang="en-GB" sz="1150" dirty="0">
                          <a:effectLst/>
                        </a:rPr>
                        <a:t>For adult social care services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120" marR="71120" marT="30480" marB="30480" anchor="ctr"/>
                </a:tc>
                <a:tc hMerge="1">
                  <a:txBody>
                    <a:bodyPr/>
                    <a:lstStyle/>
                    <a:p>
                      <a:endParaRPr lang="en-GB"/>
                    </a:p>
                  </a:txBody>
                  <a:tcPr/>
                </a:tc>
                <a:extLst>
                  <a:ext uri="{0D108BD9-81ED-4DB2-BD59-A6C34878D82A}">
                    <a16:rowId xmlns:a16="http://schemas.microsoft.com/office/drawing/2014/main" val="3627707337"/>
                  </a:ext>
                </a:extLst>
              </a:tr>
              <a:tr h="0">
                <a:tc>
                  <a:txBody>
                    <a:bodyPr/>
                    <a:lstStyle/>
                    <a:p>
                      <a:pPr>
                        <a:lnSpc>
                          <a:spcPct val="107000"/>
                        </a:lnSpc>
                        <a:spcAft>
                          <a:spcPts val="800"/>
                        </a:spcAft>
                      </a:pPr>
                      <a:r>
                        <a:rPr lang="en-GB" sz="1150" u="sng" dirty="0">
                          <a:effectLst/>
                          <a:hlinkClick r:id="rId19"/>
                        </a:rPr>
                        <a:t>Fire safety risk assessment: Residential care premises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120" marR="71120" marT="30480" marB="30480" anchor="ctr">
                    <a:solidFill>
                      <a:schemeClr val="accent1">
                        <a:lumMod val="20000"/>
                        <a:lumOff val="80000"/>
                      </a:schemeClr>
                    </a:solidFill>
                  </a:tcPr>
                </a:tc>
                <a:tc>
                  <a:txBody>
                    <a:bodyPr/>
                    <a:lstStyle/>
                    <a:p>
                      <a:pPr>
                        <a:lnSpc>
                          <a:spcPct val="107000"/>
                        </a:lnSpc>
                        <a:spcAft>
                          <a:spcPts val="800"/>
                        </a:spcAft>
                      </a:pPr>
                      <a:r>
                        <a:rPr lang="en-GB" sz="1150" dirty="0">
                          <a:effectLst/>
                        </a:rPr>
                        <a:t>HSCA 15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120" marR="71120" marT="30480" marB="30480" anchor="ctr"/>
                </a:tc>
                <a:extLst>
                  <a:ext uri="{0D108BD9-81ED-4DB2-BD59-A6C34878D82A}">
                    <a16:rowId xmlns:a16="http://schemas.microsoft.com/office/drawing/2014/main" val="4005834541"/>
                  </a:ext>
                </a:extLst>
              </a:tr>
            </a:tbl>
          </a:graphicData>
        </a:graphic>
      </p:graphicFrame>
      <p:sp>
        <p:nvSpPr>
          <p:cNvPr id="9" name="TextBox 8">
            <a:extLst>
              <a:ext uri="{FF2B5EF4-FFF2-40B4-BE49-F238E27FC236}">
                <a16:creationId xmlns:a16="http://schemas.microsoft.com/office/drawing/2014/main" id="{0482964B-A730-45BA-A4D6-F1B48A892BC7}"/>
              </a:ext>
            </a:extLst>
          </p:cNvPr>
          <p:cNvSpPr txBox="1"/>
          <p:nvPr/>
        </p:nvSpPr>
        <p:spPr>
          <a:xfrm>
            <a:off x="6448427" y="3508264"/>
            <a:ext cx="5145287" cy="2232599"/>
          </a:xfrm>
          <a:prstGeom prst="rect">
            <a:avLst/>
          </a:prstGeom>
          <a:noFill/>
        </p:spPr>
        <p:txBody>
          <a:bodyPr wrap="square">
            <a:spAutoFit/>
          </a:bodyPr>
          <a:lstStyle/>
          <a:p>
            <a:pPr>
              <a:lnSpc>
                <a:spcPct val="107000"/>
              </a:lnSpc>
              <a:spcBef>
                <a:spcPts val="685"/>
              </a:spcBef>
              <a:spcAft>
                <a:spcPts val="800"/>
              </a:spcAft>
            </a:pPr>
            <a:r>
              <a:rPr lang="en-GB" sz="2400" kern="1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Regulation 12: </a:t>
            </a:r>
            <a:r>
              <a:rPr lang="en-GB" sz="24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Safe care and treatment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85"/>
              </a:spcBef>
              <a:spcAft>
                <a:spcPts val="800"/>
              </a:spcAft>
            </a:pPr>
            <a:r>
              <a:rPr lang="en-GB" sz="2400" kern="1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Regulation 15: </a:t>
            </a:r>
            <a:r>
              <a:rPr lang="en-GB" sz="24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Premises and equipment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85"/>
              </a:spcBef>
              <a:spcAft>
                <a:spcPts val="800"/>
              </a:spcAft>
            </a:pPr>
            <a:r>
              <a:rPr lang="en-GB" sz="2400" kern="1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Regulation 17: </a:t>
            </a:r>
            <a:r>
              <a:rPr lang="en-GB" sz="24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Good governance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85"/>
              </a:spcBef>
              <a:spcAft>
                <a:spcPts val="800"/>
              </a:spcAft>
            </a:pPr>
            <a:r>
              <a:rPr lang="en-GB" sz="2400" kern="1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Regulation 18: </a:t>
            </a:r>
            <a:r>
              <a:rPr lang="en-GB" sz="24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Staffing</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8815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2350E3-A995-4AB3-8DE1-9C4B3FD2392E}"/>
              </a:ext>
            </a:extLst>
          </p:cNvPr>
          <p:cNvSpPr txBox="1"/>
          <p:nvPr/>
        </p:nvSpPr>
        <p:spPr>
          <a:xfrm>
            <a:off x="769739" y="333718"/>
            <a:ext cx="6097190" cy="470000"/>
          </a:xfrm>
          <a:prstGeom prst="rect">
            <a:avLst/>
          </a:prstGeom>
          <a:noFill/>
        </p:spPr>
        <p:txBody>
          <a:bodyPr wrap="square">
            <a:spAutoFit/>
          </a:bodyPr>
          <a:lstStyle/>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CQC Offence Chart </a:t>
            </a:r>
          </a:p>
        </p:txBody>
      </p:sp>
      <p:graphicFrame>
        <p:nvGraphicFramePr>
          <p:cNvPr id="6" name="Table 5">
            <a:extLst>
              <a:ext uri="{FF2B5EF4-FFF2-40B4-BE49-F238E27FC236}">
                <a16:creationId xmlns:a16="http://schemas.microsoft.com/office/drawing/2014/main" id="{089E7C17-5FAE-4609-8EB1-9312163B0D7B}"/>
              </a:ext>
            </a:extLst>
          </p:cNvPr>
          <p:cNvGraphicFramePr>
            <a:graphicFrameLocks noGrp="1"/>
          </p:cNvGraphicFramePr>
          <p:nvPr>
            <p:extLst>
              <p:ext uri="{D42A27DB-BD31-4B8C-83A1-F6EECF244321}">
                <p14:modId xmlns:p14="http://schemas.microsoft.com/office/powerpoint/2010/main" val="1447298754"/>
              </p:ext>
            </p:extLst>
          </p:nvPr>
        </p:nvGraphicFramePr>
        <p:xfrm>
          <a:off x="950134" y="987145"/>
          <a:ext cx="9701198" cy="5537137"/>
        </p:xfrm>
        <a:graphic>
          <a:graphicData uri="http://schemas.openxmlformats.org/drawingml/2006/table">
            <a:tbl>
              <a:tblPr firstRow="1" firstCol="1" bandRow="1">
                <a:tableStyleId>{5C22544A-7EE6-4342-B048-85BDC9FD1C3A}</a:tableStyleId>
              </a:tblPr>
              <a:tblGrid>
                <a:gridCol w="1195188">
                  <a:extLst>
                    <a:ext uri="{9D8B030D-6E8A-4147-A177-3AD203B41FA5}">
                      <a16:colId xmlns:a16="http://schemas.microsoft.com/office/drawing/2014/main" val="2509202437"/>
                    </a:ext>
                  </a:extLst>
                </a:gridCol>
                <a:gridCol w="4580906">
                  <a:extLst>
                    <a:ext uri="{9D8B030D-6E8A-4147-A177-3AD203B41FA5}">
                      <a16:colId xmlns:a16="http://schemas.microsoft.com/office/drawing/2014/main" val="3303607395"/>
                    </a:ext>
                  </a:extLst>
                </a:gridCol>
                <a:gridCol w="3925104">
                  <a:extLst>
                    <a:ext uri="{9D8B030D-6E8A-4147-A177-3AD203B41FA5}">
                      <a16:colId xmlns:a16="http://schemas.microsoft.com/office/drawing/2014/main" val="1975170016"/>
                    </a:ext>
                  </a:extLst>
                </a:gridCol>
              </a:tblGrid>
              <a:tr h="263631">
                <a:tc>
                  <a:txBody>
                    <a:bodyPr/>
                    <a:lstStyle/>
                    <a:p>
                      <a:pPr>
                        <a:lnSpc>
                          <a:spcPct val="107000"/>
                        </a:lnSpc>
                        <a:spcBef>
                          <a:spcPts val="1600"/>
                        </a:spcBef>
                        <a:spcAft>
                          <a:spcPts val="1600"/>
                        </a:spcAft>
                      </a:pPr>
                      <a:r>
                        <a:rPr lang="en-GB" sz="1600" dirty="0">
                          <a:effectLst/>
                        </a:rPr>
                        <a:t>Reg no</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120" marR="71120" marT="30480" marB="30480"/>
                </a:tc>
                <a:tc>
                  <a:txBody>
                    <a:bodyPr/>
                    <a:lstStyle/>
                    <a:p>
                      <a:pPr>
                        <a:lnSpc>
                          <a:spcPct val="107000"/>
                        </a:lnSpc>
                        <a:spcBef>
                          <a:spcPts val="1600"/>
                        </a:spcBef>
                        <a:spcAft>
                          <a:spcPts val="1600"/>
                        </a:spcAft>
                      </a:pPr>
                      <a:r>
                        <a:rPr lang="en-GB" sz="1600" dirty="0">
                          <a:effectLst/>
                        </a:rPr>
                        <a:t>Regulation</a:t>
                      </a:r>
                    </a:p>
                    <a:p>
                      <a:pPr>
                        <a:lnSpc>
                          <a:spcPct val="107000"/>
                        </a:lnSpc>
                        <a:spcBef>
                          <a:spcPts val="1600"/>
                        </a:spcBef>
                        <a:spcAft>
                          <a:spcPts val="16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120" marR="71120" marT="30480" marB="30480"/>
                </a:tc>
                <a:tc>
                  <a:txBody>
                    <a:bodyPr/>
                    <a:lstStyle/>
                    <a:p>
                      <a:pPr>
                        <a:lnSpc>
                          <a:spcPct val="107000"/>
                        </a:lnSpc>
                        <a:spcBef>
                          <a:spcPts val="1600"/>
                        </a:spcBef>
                        <a:spcAft>
                          <a:spcPts val="1600"/>
                        </a:spcAft>
                      </a:pPr>
                      <a:r>
                        <a:rPr lang="en-GB" sz="1600" dirty="0">
                          <a:effectLst/>
                        </a:rPr>
                        <a:t>Action we take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120" marR="71120" marT="30480" marB="30480"/>
                </a:tc>
                <a:extLst>
                  <a:ext uri="{0D108BD9-81ED-4DB2-BD59-A6C34878D82A}">
                    <a16:rowId xmlns:a16="http://schemas.microsoft.com/office/drawing/2014/main" val="401244281"/>
                  </a:ext>
                </a:extLst>
              </a:tr>
              <a:tr h="909739">
                <a:tc>
                  <a:txBody>
                    <a:bodyPr/>
                    <a:lstStyle/>
                    <a:p>
                      <a:pPr>
                        <a:lnSpc>
                          <a:spcPct val="107000"/>
                        </a:lnSpc>
                        <a:spcBef>
                          <a:spcPts val="1600"/>
                        </a:spcBef>
                        <a:spcAft>
                          <a:spcPts val="1600"/>
                        </a:spcAft>
                      </a:pPr>
                      <a:r>
                        <a:rPr lang="en-GB" sz="1600" dirty="0">
                          <a:effectLst/>
                        </a:rPr>
                        <a:t>12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120" marR="71120" marT="30480" marB="30480"/>
                </a:tc>
                <a:tc>
                  <a:txBody>
                    <a:bodyPr/>
                    <a:lstStyle/>
                    <a:p>
                      <a:pPr>
                        <a:lnSpc>
                          <a:spcPct val="107000"/>
                        </a:lnSpc>
                        <a:spcBef>
                          <a:spcPts val="1600"/>
                        </a:spcBef>
                        <a:spcAft>
                          <a:spcPts val="1600"/>
                        </a:spcAft>
                      </a:pPr>
                      <a:r>
                        <a:rPr lang="en-GB" sz="1600" dirty="0">
                          <a:effectLst/>
                        </a:rPr>
                        <a:t>Safe care and treatment</a:t>
                      </a:r>
                    </a:p>
                    <a:p>
                      <a:pPr>
                        <a:lnSpc>
                          <a:spcPct val="107000"/>
                        </a:lnSpc>
                        <a:spcBef>
                          <a:spcPts val="1600"/>
                        </a:spcBef>
                        <a:spcAft>
                          <a:spcPts val="16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120" marR="71120" marT="30480" marB="30480"/>
                </a:tc>
                <a:tc>
                  <a:txBody>
                    <a:bodyPr/>
                    <a:lstStyle/>
                    <a:p>
                      <a:pPr>
                        <a:lnSpc>
                          <a:spcPct val="107000"/>
                        </a:lnSpc>
                        <a:spcBef>
                          <a:spcPts val="1600"/>
                        </a:spcBef>
                        <a:spcAft>
                          <a:spcPts val="1600"/>
                        </a:spcAft>
                      </a:pPr>
                      <a:r>
                        <a:rPr lang="en-GB" sz="1600" dirty="0">
                          <a:effectLst/>
                        </a:rPr>
                        <a:t>Prosecution with qualifications</a:t>
                      </a:r>
                      <a:r>
                        <a:rPr lang="en-GB" sz="1600" u="sng" dirty="0">
                          <a:effectLst/>
                          <a:hlinkClick r:id="rId2"/>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120" marR="71120" marT="30480" marB="30480"/>
                </a:tc>
                <a:extLst>
                  <a:ext uri="{0D108BD9-81ED-4DB2-BD59-A6C34878D82A}">
                    <a16:rowId xmlns:a16="http://schemas.microsoft.com/office/drawing/2014/main" val="1367590562"/>
                  </a:ext>
                </a:extLst>
              </a:tr>
              <a:tr h="909739">
                <a:tc>
                  <a:txBody>
                    <a:bodyPr/>
                    <a:lstStyle/>
                    <a:p>
                      <a:pPr>
                        <a:lnSpc>
                          <a:spcPct val="107000"/>
                        </a:lnSpc>
                        <a:spcBef>
                          <a:spcPts val="1600"/>
                        </a:spcBef>
                        <a:spcAft>
                          <a:spcPts val="1600"/>
                        </a:spcAft>
                      </a:pPr>
                      <a:r>
                        <a:rPr lang="en-GB" sz="1600" dirty="0">
                          <a:effectLst/>
                        </a:rPr>
                        <a:t>15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120" marR="71120" marT="30480" marB="30480"/>
                </a:tc>
                <a:tc>
                  <a:txBody>
                    <a:bodyPr/>
                    <a:lstStyle/>
                    <a:p>
                      <a:pPr>
                        <a:lnSpc>
                          <a:spcPct val="107000"/>
                        </a:lnSpc>
                        <a:spcBef>
                          <a:spcPts val="1600"/>
                        </a:spcBef>
                        <a:spcAft>
                          <a:spcPts val="1600"/>
                        </a:spcAft>
                      </a:pPr>
                      <a:r>
                        <a:rPr lang="en-GB" sz="1600" dirty="0">
                          <a:effectLst/>
                        </a:rPr>
                        <a:t>Premises and equipment</a:t>
                      </a:r>
                    </a:p>
                    <a:p>
                      <a:pPr>
                        <a:lnSpc>
                          <a:spcPct val="107000"/>
                        </a:lnSpc>
                        <a:spcBef>
                          <a:spcPts val="1600"/>
                        </a:spcBef>
                        <a:spcAft>
                          <a:spcPts val="16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120" marR="71120" marT="30480" marB="30480"/>
                </a:tc>
                <a:tc>
                  <a:txBody>
                    <a:bodyPr/>
                    <a:lstStyle/>
                    <a:p>
                      <a:pPr>
                        <a:lnSpc>
                          <a:spcPct val="107000"/>
                        </a:lnSpc>
                        <a:spcBef>
                          <a:spcPts val="1600"/>
                        </a:spcBef>
                        <a:spcAft>
                          <a:spcPts val="1600"/>
                        </a:spcAft>
                      </a:pPr>
                      <a:r>
                        <a:rPr lang="en-GB" sz="1600" dirty="0">
                          <a:effectLst/>
                        </a:rPr>
                        <a:t>Regulatory action other than prosecution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120" marR="71120" marT="30480" marB="30480"/>
                </a:tc>
                <a:extLst>
                  <a:ext uri="{0D108BD9-81ED-4DB2-BD59-A6C34878D82A}">
                    <a16:rowId xmlns:a16="http://schemas.microsoft.com/office/drawing/2014/main" val="1223270881"/>
                  </a:ext>
                </a:extLst>
              </a:tr>
              <a:tr h="1626805">
                <a:tc>
                  <a:txBody>
                    <a:bodyPr/>
                    <a:lstStyle/>
                    <a:p>
                      <a:pPr>
                        <a:lnSpc>
                          <a:spcPct val="107000"/>
                        </a:lnSpc>
                        <a:spcBef>
                          <a:spcPts val="1600"/>
                        </a:spcBef>
                        <a:spcAft>
                          <a:spcPts val="1600"/>
                        </a:spcAft>
                      </a:pPr>
                      <a:r>
                        <a:rPr lang="en-GB" sz="1600" dirty="0">
                          <a:effectLst/>
                        </a:rPr>
                        <a:t>17(1)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120" marR="71120" marT="30480" marB="30480"/>
                </a:tc>
                <a:tc>
                  <a:txBody>
                    <a:bodyPr/>
                    <a:lstStyle/>
                    <a:p>
                      <a:pPr>
                        <a:lnSpc>
                          <a:spcPct val="107000"/>
                        </a:lnSpc>
                        <a:spcBef>
                          <a:spcPts val="1600"/>
                        </a:spcBef>
                        <a:spcAft>
                          <a:spcPts val="1600"/>
                        </a:spcAft>
                      </a:pPr>
                      <a:r>
                        <a:rPr lang="en-GB" sz="1600" dirty="0">
                          <a:effectLst/>
                        </a:rPr>
                        <a:t>Good governance</a:t>
                      </a:r>
                    </a:p>
                    <a:p>
                      <a:pPr>
                        <a:lnSpc>
                          <a:spcPct val="107000"/>
                        </a:lnSpc>
                        <a:spcBef>
                          <a:spcPts val="1600"/>
                        </a:spcBef>
                        <a:spcAft>
                          <a:spcPts val="1600"/>
                        </a:spcAft>
                      </a:pPr>
                      <a:r>
                        <a:rPr lang="en-GB" sz="1600" dirty="0">
                          <a:effectLst/>
                        </a:rPr>
                        <a:t>1. Systems or processes must be established and operated effectively to ensure compliance with the requirements in this Part.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120" marR="71120" marT="30480" marB="30480"/>
                </a:tc>
                <a:tc>
                  <a:txBody>
                    <a:bodyPr/>
                    <a:lstStyle/>
                    <a:p>
                      <a:pPr>
                        <a:lnSpc>
                          <a:spcPct val="107000"/>
                        </a:lnSpc>
                        <a:spcBef>
                          <a:spcPts val="1600"/>
                        </a:spcBef>
                        <a:spcAft>
                          <a:spcPts val="1600"/>
                        </a:spcAft>
                      </a:pPr>
                      <a:r>
                        <a:rPr lang="en-GB" sz="1600" dirty="0">
                          <a:effectLst/>
                        </a:rPr>
                        <a:t>Regulatory action other than prosecution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120" marR="71120" marT="30480" marB="30480"/>
                </a:tc>
                <a:extLst>
                  <a:ext uri="{0D108BD9-81ED-4DB2-BD59-A6C34878D82A}">
                    <a16:rowId xmlns:a16="http://schemas.microsoft.com/office/drawing/2014/main" val="955886515"/>
                  </a:ext>
                </a:extLst>
              </a:tr>
              <a:tr h="263631">
                <a:tc>
                  <a:txBody>
                    <a:bodyPr/>
                    <a:lstStyle/>
                    <a:p>
                      <a:pPr>
                        <a:lnSpc>
                          <a:spcPct val="107000"/>
                        </a:lnSpc>
                        <a:spcBef>
                          <a:spcPts val="1600"/>
                        </a:spcBef>
                        <a:spcAft>
                          <a:spcPts val="1600"/>
                        </a:spcAft>
                      </a:pPr>
                      <a:r>
                        <a:rPr lang="en-GB" sz="1600" dirty="0">
                          <a:effectLst/>
                        </a:rPr>
                        <a:t>18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120" marR="71120" marT="30480" marB="30480"/>
                </a:tc>
                <a:tc>
                  <a:txBody>
                    <a:bodyPr/>
                    <a:lstStyle/>
                    <a:p>
                      <a:pPr>
                        <a:lnSpc>
                          <a:spcPct val="107000"/>
                        </a:lnSpc>
                        <a:spcBef>
                          <a:spcPts val="1600"/>
                        </a:spcBef>
                        <a:spcAft>
                          <a:spcPts val="1600"/>
                        </a:spcAft>
                      </a:pPr>
                      <a:r>
                        <a:rPr lang="en-GB" sz="1600" dirty="0">
                          <a:effectLst/>
                        </a:rPr>
                        <a:t>Staffing</a:t>
                      </a:r>
                    </a:p>
                    <a:p>
                      <a:pPr>
                        <a:lnSpc>
                          <a:spcPct val="107000"/>
                        </a:lnSpc>
                        <a:spcBef>
                          <a:spcPts val="1600"/>
                        </a:spcBef>
                        <a:spcAft>
                          <a:spcPts val="16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120" marR="71120" marT="30480" marB="30480"/>
                </a:tc>
                <a:tc>
                  <a:txBody>
                    <a:bodyPr/>
                    <a:lstStyle/>
                    <a:p>
                      <a:pPr>
                        <a:lnSpc>
                          <a:spcPct val="107000"/>
                        </a:lnSpc>
                        <a:spcBef>
                          <a:spcPts val="1600"/>
                        </a:spcBef>
                        <a:spcAft>
                          <a:spcPts val="1600"/>
                        </a:spcAft>
                      </a:pPr>
                      <a:r>
                        <a:rPr lang="en-GB" sz="1600" dirty="0">
                          <a:effectLst/>
                        </a:rPr>
                        <a:t>Regulatory action other than prosecution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120" marR="71120" marT="30480" marB="30480"/>
                </a:tc>
                <a:extLst>
                  <a:ext uri="{0D108BD9-81ED-4DB2-BD59-A6C34878D82A}">
                    <a16:rowId xmlns:a16="http://schemas.microsoft.com/office/drawing/2014/main" val="2078036557"/>
                  </a:ext>
                </a:extLst>
              </a:tr>
            </a:tbl>
          </a:graphicData>
        </a:graphic>
      </p:graphicFrame>
    </p:spTree>
    <p:extLst>
      <p:ext uri="{BB962C8B-B14F-4D97-AF65-F5344CB8AC3E}">
        <p14:creationId xmlns:p14="http://schemas.microsoft.com/office/powerpoint/2010/main" val="2069696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suit and tie smiling at the camera&#10;&#10;Description automatically generated">
            <a:extLst>
              <a:ext uri="{FF2B5EF4-FFF2-40B4-BE49-F238E27FC236}">
                <a16:creationId xmlns:a16="http://schemas.microsoft.com/office/drawing/2014/main" id="{6C6067E2-52A2-4B76-AED9-A436F67F4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858" y="1042987"/>
            <a:ext cx="2404992" cy="3102305"/>
          </a:xfrm>
          <a:prstGeom prst="rect">
            <a:avLst/>
          </a:prstGeom>
        </p:spPr>
      </p:pic>
      <p:sp>
        <p:nvSpPr>
          <p:cNvPr id="9" name="TextBox 8">
            <a:extLst>
              <a:ext uri="{FF2B5EF4-FFF2-40B4-BE49-F238E27FC236}">
                <a16:creationId xmlns:a16="http://schemas.microsoft.com/office/drawing/2014/main" id="{3F3127F3-0EE5-441F-8D7C-D5DA74004479}"/>
              </a:ext>
            </a:extLst>
          </p:cNvPr>
          <p:cNvSpPr txBox="1"/>
          <p:nvPr/>
        </p:nvSpPr>
        <p:spPr>
          <a:xfrm>
            <a:off x="748307" y="305143"/>
            <a:ext cx="6097190" cy="470000"/>
          </a:xfrm>
          <a:prstGeom prst="rect">
            <a:avLst/>
          </a:prstGeom>
          <a:noFill/>
        </p:spPr>
        <p:txBody>
          <a:bodyPr wrap="square">
            <a:spAutoFit/>
          </a:bodyPr>
          <a:lstStyle/>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Introduction from Amjad Nazir </a:t>
            </a:r>
          </a:p>
        </p:txBody>
      </p:sp>
      <p:sp>
        <p:nvSpPr>
          <p:cNvPr id="11" name="TextBox 10">
            <a:extLst>
              <a:ext uri="{FF2B5EF4-FFF2-40B4-BE49-F238E27FC236}">
                <a16:creationId xmlns:a16="http://schemas.microsoft.com/office/drawing/2014/main" id="{02595378-E1AD-4D65-84B1-8C79D283FA1D}"/>
              </a:ext>
            </a:extLst>
          </p:cNvPr>
          <p:cNvSpPr txBox="1"/>
          <p:nvPr/>
        </p:nvSpPr>
        <p:spPr>
          <a:xfrm>
            <a:off x="3920132" y="775143"/>
            <a:ext cx="7917062" cy="5846922"/>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Most of my H&amp;S career has involved working in organisations that have received HSE Improvement notices.  I have been recruited into roles to provide significant compliance improvements and satisfy the HSE requirements.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 have worked on collaborative projects with the HSE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Health &amp; Safety Examiner and Independent advisor for RSPH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12 months ago, I was selected by the NHS Leadership Academy to undertake a board development course.  Completion of the course can lead to board roles across the NHS.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SECAmb Lead for Board Assurance Safety &amp; Engagement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NHS Top Talent Board Assessor (south east region)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Interviewed x2 CEO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Interviewed x6 NED’s for various roles</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Specialist interest in Occupational related diseases (Respiratory and Dermatology) </a:t>
            </a: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Engineer by background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 have been a Registered CQC Manager for an Outstanding rated organisation</a:t>
            </a:r>
          </a:p>
        </p:txBody>
      </p:sp>
    </p:spTree>
    <p:extLst>
      <p:ext uri="{BB962C8B-B14F-4D97-AF65-F5344CB8AC3E}">
        <p14:creationId xmlns:p14="http://schemas.microsoft.com/office/powerpoint/2010/main" val="881356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QC Inspection Checklist: Top 5 [Free Download]">
            <a:extLst>
              <a:ext uri="{FF2B5EF4-FFF2-40B4-BE49-F238E27FC236}">
                <a16:creationId xmlns:a16="http://schemas.microsoft.com/office/drawing/2014/main" id="{04FA4647-E8F0-41FD-AC66-FDC6C09E5F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90599"/>
            <a:ext cx="10375106" cy="5553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F11F98D-E84B-43E2-8B81-00377F6DE5DE}"/>
              </a:ext>
            </a:extLst>
          </p:cNvPr>
          <p:cNvSpPr txBox="1"/>
          <p:nvPr/>
        </p:nvSpPr>
        <p:spPr>
          <a:xfrm>
            <a:off x="898326" y="314326"/>
            <a:ext cx="6097190" cy="470000"/>
          </a:xfrm>
          <a:prstGeom prst="rect">
            <a:avLst/>
          </a:prstGeom>
          <a:noFill/>
        </p:spPr>
        <p:txBody>
          <a:bodyPr wrap="square">
            <a:spAutoFit/>
          </a:bodyPr>
          <a:lstStyle/>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Example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86145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HSGGC : Violence Reduction (Health &amp; Safety)">
            <a:extLst>
              <a:ext uri="{FF2B5EF4-FFF2-40B4-BE49-F238E27FC236}">
                <a16:creationId xmlns:a16="http://schemas.microsoft.com/office/drawing/2014/main" id="{D0980882-98B8-481D-9EB7-090E0FEDC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9069" y="250032"/>
            <a:ext cx="4876800" cy="20288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460F0E7-296C-4CE1-A81A-689F9E51882C}"/>
              </a:ext>
            </a:extLst>
          </p:cNvPr>
          <p:cNvSpPr txBox="1"/>
          <p:nvPr/>
        </p:nvSpPr>
        <p:spPr>
          <a:xfrm>
            <a:off x="1141213" y="2200622"/>
            <a:ext cx="9738718" cy="4876335"/>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Work in collaboration with your Estates teams; </a:t>
            </a:r>
          </a:p>
          <a:p>
            <a:pPr>
              <a:lnSpc>
                <a:spcPct val="107000"/>
              </a:lnSpc>
              <a:spcAft>
                <a:spcPts val="80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Ensure any new builds and refurbishments include H&amp;S requirements within the Estates business </a:t>
            </a:r>
            <a:r>
              <a:rPr lang="en-GB" sz="2800" dirty="0">
                <a:latin typeface="Calibri" panose="020F0502020204030204" pitchFamily="34" charset="0"/>
                <a:ea typeface="Calibri" panose="020F0502020204030204" pitchFamily="34" charset="0"/>
                <a:cs typeface="Times New Roman" panose="02020603050405020304" pitchFamily="18" charset="0"/>
              </a:rPr>
              <a:t>case</a:t>
            </a: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Estates should be members of the H&amp;S committee </a:t>
            </a:r>
          </a:p>
          <a:p>
            <a:pPr marL="285750" indent="-285750">
              <a:lnSpc>
                <a:spcPct val="107000"/>
              </a:lnSpc>
              <a:spcAft>
                <a:spcPts val="800"/>
              </a:spcAft>
              <a:buFont typeface="Arial" panose="020B0604020202020204" pitchFamily="34" charset="0"/>
              <a:buChar char="•"/>
            </a:pP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Set up sub-groups if needed for Fire, security and Legionella </a:t>
            </a:r>
          </a:p>
          <a:p>
            <a:pPr marL="285750" indent="-285750">
              <a:lnSpc>
                <a:spcPct val="107000"/>
              </a:lnSpc>
              <a:spcAft>
                <a:spcPts val="800"/>
              </a:spcAft>
              <a:buFont typeface="Arial" panose="020B0604020202020204" pitchFamily="34" charset="0"/>
              <a:buChar char="•"/>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CB1FA9A-E9FF-4535-BD1F-232B9275AEB6}"/>
              </a:ext>
            </a:extLst>
          </p:cNvPr>
          <p:cNvSpPr txBox="1"/>
          <p:nvPr/>
        </p:nvSpPr>
        <p:spPr>
          <a:xfrm>
            <a:off x="741164" y="340862"/>
            <a:ext cx="2987874" cy="470000"/>
          </a:xfrm>
          <a:prstGeom prst="rect">
            <a:avLst/>
          </a:prstGeom>
          <a:noFill/>
        </p:spPr>
        <p:txBody>
          <a:bodyPr wrap="square">
            <a:spAutoFit/>
          </a:bodyPr>
          <a:lstStyle/>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Working with Estates </a:t>
            </a:r>
          </a:p>
        </p:txBody>
      </p:sp>
    </p:spTree>
    <p:extLst>
      <p:ext uri="{BB962C8B-B14F-4D97-AF65-F5344CB8AC3E}">
        <p14:creationId xmlns:p14="http://schemas.microsoft.com/office/powerpoint/2010/main" val="3664990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7" descr="Organization Chart" title="SmartArt">
            <a:extLst>
              <a:ext uri="{FF2B5EF4-FFF2-40B4-BE49-F238E27FC236}">
                <a16:creationId xmlns:a16="http://schemas.microsoft.com/office/drawing/2014/main" id="{ACF4F167-1FDA-4516-8C15-E89B3D92F922}"/>
              </a:ext>
            </a:extLst>
          </p:cNvPr>
          <p:cNvGraphicFramePr>
            <a:graphicFrameLocks noGrp="1"/>
          </p:cNvGraphicFramePr>
          <p:nvPr>
            <p:ph idx="1"/>
            <p:extLst>
              <p:ext uri="{D42A27DB-BD31-4B8C-83A1-F6EECF244321}">
                <p14:modId xmlns:p14="http://schemas.microsoft.com/office/powerpoint/2010/main" val="2305158980"/>
              </p:ext>
            </p:extLst>
          </p:nvPr>
        </p:nvGraphicFramePr>
        <p:xfrm>
          <a:off x="1041400" y="1771971"/>
          <a:ext cx="10388600" cy="4178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DC5C650B-CE32-4556-BD42-7D23448E36DF}"/>
              </a:ext>
            </a:extLst>
          </p:cNvPr>
          <p:cNvSpPr txBox="1"/>
          <p:nvPr/>
        </p:nvSpPr>
        <p:spPr>
          <a:xfrm>
            <a:off x="841177" y="348005"/>
            <a:ext cx="7431286" cy="470000"/>
          </a:xfrm>
          <a:prstGeom prst="rect">
            <a:avLst/>
          </a:prstGeom>
          <a:noFill/>
        </p:spPr>
        <p:txBody>
          <a:bodyPr wrap="square">
            <a:spAutoFit/>
          </a:bodyPr>
          <a:lstStyle/>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Health &amp; Safety Committee and sub-group example </a:t>
            </a:r>
          </a:p>
        </p:txBody>
      </p:sp>
    </p:spTree>
    <p:extLst>
      <p:ext uri="{BB962C8B-B14F-4D97-AF65-F5344CB8AC3E}">
        <p14:creationId xmlns:p14="http://schemas.microsoft.com/office/powerpoint/2010/main" val="3253733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B330682-6E82-4EC6-9906-54BB859CFD33}"/>
              </a:ext>
            </a:extLst>
          </p:cNvPr>
          <p:cNvSpPr txBox="1"/>
          <p:nvPr/>
        </p:nvSpPr>
        <p:spPr>
          <a:xfrm>
            <a:off x="726877" y="273419"/>
            <a:ext cx="6097190" cy="470000"/>
          </a:xfrm>
          <a:prstGeom prst="rect">
            <a:avLst/>
          </a:prstGeom>
          <a:noFill/>
        </p:spPr>
        <p:txBody>
          <a:bodyPr wrap="square">
            <a:spAutoFit/>
          </a:bodyPr>
          <a:lstStyle/>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Health &amp; Safety </a:t>
            </a:r>
            <a:r>
              <a:rPr lang="en-GB" sz="2400" b="1" dirty="0">
                <a:latin typeface="Calibri" panose="020F0502020204030204" pitchFamily="34" charset="0"/>
                <a:ea typeface="Calibri" panose="020F0502020204030204" pitchFamily="34" charset="0"/>
                <a:cs typeface="Times New Roman" panose="02020603050405020304" pitchFamily="18" charset="0"/>
              </a:rPr>
              <a:t>A</a:t>
            </a:r>
            <a:r>
              <a:rPr lang="en-GB" sz="2400" b="1" dirty="0">
                <a:effectLst/>
                <a:latin typeface="Calibri" panose="020F0502020204030204" pitchFamily="34" charset="0"/>
                <a:ea typeface="Calibri" panose="020F0502020204030204" pitchFamily="34" charset="0"/>
                <a:cs typeface="Times New Roman" panose="02020603050405020304" pitchFamily="18" charset="0"/>
              </a:rPr>
              <a:t>udits (internal &amp; external) </a:t>
            </a:r>
          </a:p>
        </p:txBody>
      </p:sp>
      <p:sp>
        <p:nvSpPr>
          <p:cNvPr id="6" name="TextBox 5">
            <a:extLst>
              <a:ext uri="{FF2B5EF4-FFF2-40B4-BE49-F238E27FC236}">
                <a16:creationId xmlns:a16="http://schemas.microsoft.com/office/drawing/2014/main" id="{5CD14695-20A3-45DB-B283-A5428BDDC624}"/>
              </a:ext>
            </a:extLst>
          </p:cNvPr>
          <p:cNvSpPr txBox="1"/>
          <p:nvPr/>
        </p:nvSpPr>
        <p:spPr>
          <a:xfrm>
            <a:off x="862608" y="1382538"/>
            <a:ext cx="10317361" cy="2308324"/>
          </a:xfrm>
          <a:prstGeom prst="rect">
            <a:avLst/>
          </a:prstGeom>
          <a:noFill/>
        </p:spPr>
        <p:txBody>
          <a:bodyPr wrap="square">
            <a:spAutoFit/>
          </a:bodyPr>
          <a:lstStyle/>
          <a:p>
            <a:pPr algn="l" fontAlgn="base"/>
            <a:r>
              <a:rPr lang="en-GB" sz="2400" b="1" i="0" dirty="0">
                <a:effectLst/>
                <a:latin typeface="Calibri" panose="020F0502020204030204" pitchFamily="34" charset="0"/>
                <a:cs typeface="Calibri" panose="020F0502020204030204" pitchFamily="34" charset="0"/>
              </a:rPr>
              <a:t>Internal</a:t>
            </a:r>
          </a:p>
          <a:p>
            <a:pPr algn="l" fontAlgn="base"/>
            <a:endParaRPr lang="en-GB" sz="2400" b="1" i="0" dirty="0">
              <a:effectLst/>
              <a:latin typeface="Calibri" panose="020F0502020204030204" pitchFamily="34" charset="0"/>
              <a:cs typeface="Calibri" panose="020F0502020204030204" pitchFamily="34" charset="0"/>
            </a:endParaRPr>
          </a:p>
          <a:p>
            <a:pPr algn="l" fontAlgn="base"/>
            <a:r>
              <a:rPr lang="en-GB" sz="2400" b="0" i="0" dirty="0">
                <a:effectLst/>
                <a:latin typeface="Calibri" panose="020F0502020204030204" pitchFamily="34" charset="0"/>
                <a:cs typeface="Calibri" panose="020F0502020204030204" pitchFamily="34" charset="0"/>
              </a:rPr>
              <a:t>To conduct an internal audit you require at least one team member with the right training and qualifications.   The main advantage of the in-house option is greater control over the process. It can take place in stages, for example, to minimise disruption.</a:t>
            </a:r>
          </a:p>
        </p:txBody>
      </p:sp>
      <p:sp>
        <p:nvSpPr>
          <p:cNvPr id="8" name="TextBox 7">
            <a:extLst>
              <a:ext uri="{FF2B5EF4-FFF2-40B4-BE49-F238E27FC236}">
                <a16:creationId xmlns:a16="http://schemas.microsoft.com/office/drawing/2014/main" id="{88FCA29E-D1DD-4806-A64A-A381E7CF38F0}"/>
              </a:ext>
            </a:extLst>
          </p:cNvPr>
          <p:cNvSpPr txBox="1"/>
          <p:nvPr/>
        </p:nvSpPr>
        <p:spPr>
          <a:xfrm>
            <a:off x="862608" y="3999604"/>
            <a:ext cx="10053043" cy="2308324"/>
          </a:xfrm>
          <a:prstGeom prst="rect">
            <a:avLst/>
          </a:prstGeom>
          <a:noFill/>
        </p:spPr>
        <p:txBody>
          <a:bodyPr wrap="square">
            <a:spAutoFit/>
          </a:bodyPr>
          <a:lstStyle/>
          <a:p>
            <a:pPr algn="l" fontAlgn="base"/>
            <a:r>
              <a:rPr lang="en-GB" sz="2400" b="1" i="0" dirty="0">
                <a:effectLst/>
                <a:latin typeface="proxima-nova"/>
              </a:rPr>
              <a:t>External (report to Audit &amp; Risk Committee) </a:t>
            </a:r>
          </a:p>
          <a:p>
            <a:pPr algn="l" fontAlgn="base"/>
            <a:endParaRPr lang="en-GB" sz="2400" b="1" i="0" dirty="0">
              <a:effectLst/>
              <a:latin typeface="proxima-nova"/>
            </a:endParaRPr>
          </a:p>
          <a:p>
            <a:pPr algn="l" fontAlgn="base"/>
            <a:r>
              <a:rPr lang="en-GB" sz="2400" b="1" dirty="0">
                <a:latin typeface="proxima-nova"/>
              </a:rPr>
              <a:t>Can be useful to pick up any resource issues within the H&amp;S department!</a:t>
            </a:r>
            <a:endParaRPr lang="en-GB" sz="2400" b="1" i="0" dirty="0">
              <a:effectLst/>
              <a:latin typeface="proxima-nova"/>
            </a:endParaRPr>
          </a:p>
          <a:p>
            <a:pPr algn="l" fontAlgn="base"/>
            <a:r>
              <a:rPr lang="en-GB" sz="2400" b="0" i="0" dirty="0">
                <a:effectLst/>
                <a:latin typeface="open-sans"/>
              </a:rPr>
              <a:t>An external health and safety audit is the gold standard, in line with the HSE Best Practice Document (HSG65) which specifies an “independent assessment of your safety management systems”. </a:t>
            </a:r>
          </a:p>
        </p:txBody>
      </p:sp>
      <p:pic>
        <p:nvPicPr>
          <p:cNvPr id="7170" name="Picture 2" descr="3d Man Showing Okay Hand Sign With AUDIT Stock Vector - Illustration of  finance, background: 36749387">
            <a:extLst>
              <a:ext uri="{FF2B5EF4-FFF2-40B4-BE49-F238E27FC236}">
                <a16:creationId xmlns:a16="http://schemas.microsoft.com/office/drawing/2014/main" id="{A9D0AF74-1588-4276-9EDB-7DB8054423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655" y="-18581"/>
            <a:ext cx="2802733"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070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49116BC-CA28-4F45-9340-B4E379D01B3E}"/>
              </a:ext>
            </a:extLst>
          </p:cNvPr>
          <p:cNvGraphicFramePr>
            <a:graphicFrameLocks noGrp="1"/>
          </p:cNvGraphicFramePr>
          <p:nvPr>
            <p:extLst>
              <p:ext uri="{D42A27DB-BD31-4B8C-83A1-F6EECF244321}">
                <p14:modId xmlns:p14="http://schemas.microsoft.com/office/powerpoint/2010/main" val="3467921405"/>
              </p:ext>
            </p:extLst>
          </p:nvPr>
        </p:nvGraphicFramePr>
        <p:xfrm>
          <a:off x="933132" y="828675"/>
          <a:ext cx="8910955" cy="3326734"/>
        </p:xfrm>
        <a:graphic>
          <a:graphicData uri="http://schemas.openxmlformats.org/drawingml/2006/table">
            <a:tbl>
              <a:tblPr firstRow="1" firstCol="1" bandRow="1">
                <a:tableStyleId>{5C22544A-7EE6-4342-B048-85BDC9FD1C3A}</a:tableStyleId>
              </a:tblPr>
              <a:tblGrid>
                <a:gridCol w="1384677">
                  <a:extLst>
                    <a:ext uri="{9D8B030D-6E8A-4147-A177-3AD203B41FA5}">
                      <a16:colId xmlns:a16="http://schemas.microsoft.com/office/drawing/2014/main" val="540173373"/>
                    </a:ext>
                  </a:extLst>
                </a:gridCol>
                <a:gridCol w="2328550">
                  <a:extLst>
                    <a:ext uri="{9D8B030D-6E8A-4147-A177-3AD203B41FA5}">
                      <a16:colId xmlns:a16="http://schemas.microsoft.com/office/drawing/2014/main" val="770079732"/>
                    </a:ext>
                  </a:extLst>
                </a:gridCol>
                <a:gridCol w="2798017">
                  <a:extLst>
                    <a:ext uri="{9D8B030D-6E8A-4147-A177-3AD203B41FA5}">
                      <a16:colId xmlns:a16="http://schemas.microsoft.com/office/drawing/2014/main" val="1469148180"/>
                    </a:ext>
                  </a:extLst>
                </a:gridCol>
                <a:gridCol w="2399711">
                  <a:extLst>
                    <a:ext uri="{9D8B030D-6E8A-4147-A177-3AD203B41FA5}">
                      <a16:colId xmlns:a16="http://schemas.microsoft.com/office/drawing/2014/main" val="2711360214"/>
                    </a:ext>
                  </a:extLst>
                </a:gridCol>
              </a:tblGrid>
              <a:tr h="401479">
                <a:tc gridSpan="4">
                  <a:txBody>
                    <a:bodyPr/>
                    <a:lstStyle/>
                    <a:p>
                      <a:pPr>
                        <a:lnSpc>
                          <a:spcPct val="107000"/>
                        </a:lnSpc>
                        <a:spcAft>
                          <a:spcPts val="800"/>
                        </a:spcAft>
                      </a:pPr>
                      <a:r>
                        <a:rPr lang="en-GB" sz="1100" dirty="0">
                          <a:effectLst/>
                        </a:rPr>
                        <a:t>a) What options have been considered?  Please provide a high-level summary narrative of the options: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70402105"/>
                  </a:ext>
                </a:extLst>
              </a:tr>
              <a:tr h="43180">
                <a:tc>
                  <a:txBody>
                    <a:bodyPr/>
                    <a:lstStyle/>
                    <a:p>
                      <a:pPr>
                        <a:lnSpc>
                          <a:spcPct val="107000"/>
                        </a:lnSpc>
                        <a:spcAft>
                          <a:spcPts val="800"/>
                        </a:spcAft>
                      </a:pPr>
                      <a:r>
                        <a:rPr lang="en-GB" sz="1100" dirty="0">
                          <a:effectLst/>
                        </a:rPr>
                        <a:t>Options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rPr>
                        <a:t>Brief description</a:t>
                      </a:r>
                    </a:p>
                    <a:p>
                      <a:pPr>
                        <a:lnSpc>
                          <a:spcPct val="107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rPr>
                        <a:t>Benefits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rPr>
                        <a:t>Downsides/risks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4097843"/>
                  </a:ext>
                </a:extLst>
              </a:tr>
              <a:tr h="43180">
                <a:tc>
                  <a:txBody>
                    <a:bodyPr/>
                    <a:lstStyle/>
                    <a:p>
                      <a:pPr>
                        <a:lnSpc>
                          <a:spcPct val="107000"/>
                        </a:lnSpc>
                        <a:spcAft>
                          <a:spcPts val="800"/>
                        </a:spcAft>
                      </a:pPr>
                      <a:r>
                        <a:rPr lang="en-GB" sz="1100" dirty="0">
                          <a:effectLst/>
                        </a:rPr>
                        <a:t>Do Nothing or Do Minimum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dirty="0">
                          <a:effectLst/>
                        </a:rPr>
                        <a:t> </a:t>
                      </a:r>
                      <a:endParaRPr lang="en-GB" sz="1100" dirty="0">
                        <a:effectLst/>
                      </a:endParaRPr>
                    </a:p>
                    <a:p>
                      <a:pPr algn="just">
                        <a:lnSpc>
                          <a:spcPct val="107000"/>
                        </a:lnSpc>
                        <a:spcAft>
                          <a:spcPts val="800"/>
                        </a:spcAft>
                      </a:pPr>
                      <a:r>
                        <a:rPr lang="en-GB"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4565032"/>
                  </a:ext>
                </a:extLst>
              </a:tr>
              <a:tr h="43180">
                <a:tc>
                  <a:txBody>
                    <a:bodyPr/>
                    <a:lstStyle/>
                    <a:p>
                      <a:pPr>
                        <a:lnSpc>
                          <a:spcPct val="107000"/>
                        </a:lnSpc>
                        <a:spcAft>
                          <a:spcPts val="800"/>
                        </a:spcAft>
                      </a:pPr>
                      <a:r>
                        <a:rPr lang="en-GB" sz="1100" dirty="0">
                          <a:effectLst/>
                        </a:rPr>
                        <a:t>Option 1 (preferred option)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dirty="0">
                          <a:effectLst/>
                        </a:rPr>
                        <a:t> </a:t>
                      </a:r>
                      <a:endParaRPr lang="en-GB" sz="1100" dirty="0">
                        <a:effectLst/>
                      </a:endParaRPr>
                    </a:p>
                    <a:p>
                      <a:pPr>
                        <a:lnSpc>
                          <a:spcPct val="107000"/>
                        </a:lnSpc>
                        <a:spcAft>
                          <a:spcPts val="800"/>
                        </a:spcAft>
                      </a:pPr>
                      <a:r>
                        <a:rPr lang="en-GB" sz="1000" dirty="0">
                          <a:effectLst/>
                        </a:rPr>
                        <a:t> </a:t>
                      </a:r>
                      <a:endParaRPr lang="en-GB" sz="1100" dirty="0">
                        <a:effectLst/>
                      </a:endParaRPr>
                    </a:p>
                    <a:p>
                      <a:pPr>
                        <a:lnSpc>
                          <a:spcPct val="107000"/>
                        </a:lnSpc>
                        <a:spcAft>
                          <a:spcPts val="800"/>
                        </a:spcAft>
                      </a:pPr>
                      <a:r>
                        <a:rPr lang="en-GB"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5716534"/>
                  </a:ext>
                </a:extLst>
              </a:tr>
              <a:tr h="43180">
                <a:tc>
                  <a:txBody>
                    <a:bodyPr/>
                    <a:lstStyle/>
                    <a:p>
                      <a:pPr>
                        <a:lnSpc>
                          <a:spcPct val="107000"/>
                        </a:lnSpc>
                        <a:spcAft>
                          <a:spcPts val="800"/>
                        </a:spcAft>
                      </a:pPr>
                      <a:r>
                        <a:rPr lang="en-GB" sz="1100" dirty="0">
                          <a:effectLst/>
                        </a:rPr>
                        <a:t>Option 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dirty="0">
                          <a:effectLst/>
                        </a:rPr>
                        <a:t> </a:t>
                      </a:r>
                      <a:endParaRPr lang="en-GB" sz="1100" dirty="0">
                        <a:effectLst/>
                      </a:endParaRPr>
                    </a:p>
                    <a:p>
                      <a:pPr>
                        <a:lnSpc>
                          <a:spcPct val="107000"/>
                        </a:lnSpc>
                        <a:spcAft>
                          <a:spcPts val="800"/>
                        </a:spcAft>
                      </a:pPr>
                      <a:r>
                        <a:rPr lang="en-GB" sz="1000" dirty="0">
                          <a:effectLst/>
                        </a:rPr>
                        <a:t> </a:t>
                      </a:r>
                      <a:endParaRPr lang="en-GB" sz="1100" dirty="0">
                        <a:effectLst/>
                      </a:endParaRPr>
                    </a:p>
                    <a:p>
                      <a:pPr>
                        <a:lnSpc>
                          <a:spcPct val="107000"/>
                        </a:lnSpc>
                        <a:spcAft>
                          <a:spcPts val="800"/>
                        </a:spcAft>
                      </a:pPr>
                      <a:r>
                        <a:rPr lang="en-GB"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nSpc>
                          <a:spcPct val="107000"/>
                        </a:lnSpc>
                        <a:spcAft>
                          <a:spcPts val="800"/>
                        </a:spcAft>
                      </a:pPr>
                      <a:r>
                        <a:rPr lang="en-GB"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6251365"/>
                  </a:ext>
                </a:extLst>
              </a:tr>
              <a:tr h="534035">
                <a:tc>
                  <a:txBody>
                    <a:bodyPr/>
                    <a:lstStyle/>
                    <a:p>
                      <a:pPr>
                        <a:lnSpc>
                          <a:spcPct val="107000"/>
                        </a:lnSpc>
                        <a:spcAft>
                          <a:spcPts val="800"/>
                        </a:spcAft>
                      </a:pPr>
                      <a:r>
                        <a:rPr lang="en-GB" sz="1100" dirty="0">
                          <a:effectLst/>
                        </a:rPr>
                        <a:t>Option 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dirty="0">
                          <a:effectLst/>
                        </a:rPr>
                        <a:t> </a:t>
                      </a:r>
                      <a:endParaRPr lang="en-GB" sz="1100" dirty="0">
                        <a:effectLst/>
                      </a:endParaRPr>
                    </a:p>
                    <a:p>
                      <a:pPr>
                        <a:lnSpc>
                          <a:spcPct val="107000"/>
                        </a:lnSpc>
                        <a:spcAft>
                          <a:spcPts val="800"/>
                        </a:spcAft>
                      </a:pPr>
                      <a:r>
                        <a:rPr lang="en-GB" sz="1000" dirty="0">
                          <a:effectLst/>
                        </a:rPr>
                        <a:t> </a:t>
                      </a:r>
                      <a:endParaRPr lang="en-GB" sz="1100" dirty="0">
                        <a:effectLst/>
                      </a:endParaRPr>
                    </a:p>
                    <a:p>
                      <a:pPr>
                        <a:lnSpc>
                          <a:spcPct val="107000"/>
                        </a:lnSpc>
                        <a:spcAft>
                          <a:spcPts val="800"/>
                        </a:spcAft>
                      </a:pPr>
                      <a:r>
                        <a:rPr lang="en-GB"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nSpc>
                          <a:spcPct val="107000"/>
                        </a:lnSpc>
                        <a:spcAft>
                          <a:spcPts val="800"/>
                        </a:spcAft>
                      </a:pPr>
                      <a:r>
                        <a:rPr lang="en-GB"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6922393"/>
                  </a:ext>
                </a:extLst>
              </a:tr>
            </a:tbl>
          </a:graphicData>
        </a:graphic>
      </p:graphicFrame>
      <p:sp>
        <p:nvSpPr>
          <p:cNvPr id="6" name="TextBox 5">
            <a:extLst>
              <a:ext uri="{FF2B5EF4-FFF2-40B4-BE49-F238E27FC236}">
                <a16:creationId xmlns:a16="http://schemas.microsoft.com/office/drawing/2014/main" id="{C8DC6F27-D367-4D12-9F51-FD3C32BED056}"/>
              </a:ext>
            </a:extLst>
          </p:cNvPr>
          <p:cNvSpPr txBox="1"/>
          <p:nvPr/>
        </p:nvSpPr>
        <p:spPr>
          <a:xfrm>
            <a:off x="841176" y="345332"/>
            <a:ext cx="6097190" cy="470000"/>
          </a:xfrm>
          <a:prstGeom prst="rect">
            <a:avLst/>
          </a:prstGeom>
          <a:noFill/>
        </p:spPr>
        <p:txBody>
          <a:bodyPr wrap="square">
            <a:spAutoFit/>
          </a:bodyPr>
          <a:lstStyle/>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Business Case </a:t>
            </a:r>
          </a:p>
        </p:txBody>
      </p:sp>
      <p:graphicFrame>
        <p:nvGraphicFramePr>
          <p:cNvPr id="7" name="Table 6">
            <a:extLst>
              <a:ext uri="{FF2B5EF4-FFF2-40B4-BE49-F238E27FC236}">
                <a16:creationId xmlns:a16="http://schemas.microsoft.com/office/drawing/2014/main" id="{6B1CE88D-BC2F-44CC-A8A4-730AC8E4438D}"/>
              </a:ext>
            </a:extLst>
          </p:cNvPr>
          <p:cNvGraphicFramePr>
            <a:graphicFrameLocks noGrp="1"/>
          </p:cNvGraphicFramePr>
          <p:nvPr>
            <p:extLst>
              <p:ext uri="{D42A27DB-BD31-4B8C-83A1-F6EECF244321}">
                <p14:modId xmlns:p14="http://schemas.microsoft.com/office/powerpoint/2010/main" val="3120654502"/>
              </p:ext>
            </p:extLst>
          </p:nvPr>
        </p:nvGraphicFramePr>
        <p:xfrm>
          <a:off x="933132" y="4321854"/>
          <a:ext cx="8910955" cy="2483135"/>
        </p:xfrm>
        <a:graphic>
          <a:graphicData uri="http://schemas.openxmlformats.org/drawingml/2006/table">
            <a:tbl>
              <a:tblPr firstRow="1" firstCol="1" bandRow="1">
                <a:tableStyleId>{5C22544A-7EE6-4342-B048-85BDC9FD1C3A}</a:tableStyleId>
              </a:tblPr>
              <a:tblGrid>
                <a:gridCol w="8910955">
                  <a:extLst>
                    <a:ext uri="{9D8B030D-6E8A-4147-A177-3AD203B41FA5}">
                      <a16:colId xmlns:a16="http://schemas.microsoft.com/office/drawing/2014/main" val="1209757551"/>
                    </a:ext>
                  </a:extLst>
                </a:gridCol>
              </a:tblGrid>
              <a:tr h="276192">
                <a:tc>
                  <a:txBody>
                    <a:bodyPr/>
                    <a:lstStyle/>
                    <a:p>
                      <a:pPr marL="342900" lvl="0" indent="-342900">
                        <a:lnSpc>
                          <a:spcPct val="107000"/>
                        </a:lnSpc>
                        <a:spcAft>
                          <a:spcPts val="800"/>
                        </a:spcAft>
                        <a:buFont typeface="+mj-lt"/>
                        <a:buAutoNum type="arabicPeriod"/>
                      </a:pPr>
                      <a:r>
                        <a:rPr lang="en-GB" sz="1200" dirty="0">
                          <a:effectLst/>
                        </a:rPr>
                        <a:t>Strategic Case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543792"/>
                  </a:ext>
                </a:extLst>
              </a:tr>
              <a:tr h="329989">
                <a:tc>
                  <a:txBody>
                    <a:bodyPr/>
                    <a:lstStyle/>
                    <a:p>
                      <a:pPr>
                        <a:lnSpc>
                          <a:spcPct val="107000"/>
                        </a:lnSpc>
                        <a:spcAft>
                          <a:spcPts val="800"/>
                        </a:spcAft>
                      </a:pPr>
                      <a:r>
                        <a:rPr lang="en-GB" sz="1100" dirty="0">
                          <a:effectLst/>
                        </a:rPr>
                        <a:t>a) What will happen if we do not support the proposal?  Is it a must do i.e. due to a regulatory requirement? Please highlight if this relates to a risk on the Corporate Risk Register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4285195"/>
                  </a:ext>
                </a:extLst>
              </a:tr>
              <a:tr h="1715538">
                <a:tc>
                  <a:txBody>
                    <a:bodyPr/>
                    <a:lstStyle/>
                    <a:p>
                      <a:pPr>
                        <a:lnSpc>
                          <a:spcPct val="107000"/>
                        </a:lnSpc>
                        <a:spcAft>
                          <a:spcPts val="800"/>
                        </a:spcAft>
                      </a:pPr>
                      <a:r>
                        <a:rPr lang="en-GB" sz="1100" dirty="0">
                          <a:effectLst/>
                        </a:rPr>
                        <a:t> </a:t>
                      </a:r>
                    </a:p>
                    <a:p>
                      <a:pPr>
                        <a:lnSpc>
                          <a:spcPct val="107000"/>
                        </a:lnSpc>
                        <a:spcAft>
                          <a:spcPts val="800"/>
                        </a:spcAft>
                      </a:pPr>
                      <a:r>
                        <a:rPr lang="en-GB" sz="1100" dirty="0">
                          <a:effectLst/>
                        </a:rPr>
                        <a:t> </a:t>
                      </a:r>
                    </a:p>
                    <a:p>
                      <a:pPr>
                        <a:lnSpc>
                          <a:spcPct val="107000"/>
                        </a:lnSpc>
                        <a:spcAft>
                          <a:spcPts val="800"/>
                        </a:spcAft>
                      </a:pPr>
                      <a:r>
                        <a:rPr lang="en-GB" sz="1100" dirty="0">
                          <a:effectLst/>
                        </a:rPr>
                        <a:t> </a:t>
                      </a:r>
                    </a:p>
                    <a:p>
                      <a:pPr>
                        <a:lnSpc>
                          <a:spcPct val="107000"/>
                        </a:lnSpc>
                        <a:spcAft>
                          <a:spcPts val="800"/>
                        </a:spcAft>
                      </a:pPr>
                      <a:r>
                        <a:rPr lang="en-GB" sz="1100" dirty="0">
                          <a:effectLst/>
                        </a:rPr>
                        <a:t> </a:t>
                      </a:r>
                    </a:p>
                    <a:p>
                      <a:pPr>
                        <a:lnSpc>
                          <a:spcPct val="107000"/>
                        </a:lnSpc>
                        <a:spcAft>
                          <a:spcPts val="800"/>
                        </a:spcAft>
                      </a:pPr>
                      <a:r>
                        <a:rPr lang="en-GB" sz="1100" dirty="0">
                          <a:effectLst/>
                        </a:rPr>
                        <a:t> </a:t>
                      </a:r>
                    </a:p>
                    <a:p>
                      <a:pPr>
                        <a:lnSpc>
                          <a:spcPct val="107000"/>
                        </a:lnSpc>
                        <a:spcAft>
                          <a:spcPts val="800"/>
                        </a:spcAft>
                      </a:pPr>
                      <a:r>
                        <a:rPr lang="en-GB" sz="1100" dirty="0">
                          <a:effectLst/>
                        </a:rPr>
                        <a:t> </a:t>
                      </a:r>
                    </a:p>
                    <a:p>
                      <a:pPr>
                        <a:lnSpc>
                          <a:spcPct val="107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533442"/>
                  </a:ext>
                </a:extLst>
              </a:tr>
            </a:tbl>
          </a:graphicData>
        </a:graphic>
      </p:graphicFrame>
    </p:spTree>
    <p:extLst>
      <p:ext uri="{BB962C8B-B14F-4D97-AF65-F5344CB8AC3E}">
        <p14:creationId xmlns:p14="http://schemas.microsoft.com/office/powerpoint/2010/main" val="3785990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F56862-CD35-416C-A8ED-3249A89D5C0F}"/>
              </a:ext>
            </a:extLst>
          </p:cNvPr>
          <p:cNvSpPr txBox="1"/>
          <p:nvPr/>
        </p:nvSpPr>
        <p:spPr>
          <a:xfrm>
            <a:off x="3047405" y="2627530"/>
            <a:ext cx="6097190" cy="1602939"/>
          </a:xfrm>
          <a:prstGeom prst="rect">
            <a:avLst/>
          </a:prstGeom>
          <a:noFill/>
        </p:spPr>
        <p:txBody>
          <a:bodyPr wrap="square">
            <a:spAutoFit/>
          </a:bodyPr>
          <a:lstStyle/>
          <a:p>
            <a:pPr algn="ctr">
              <a:lnSpc>
                <a:spcPct val="107000"/>
              </a:lnSpc>
              <a:spcAft>
                <a:spcPts val="800"/>
              </a:spcAft>
            </a:pPr>
            <a:r>
              <a:rPr lang="en-GB" sz="9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126727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8D53E43-11F3-4832-B66A-A87F5582E72A}"/>
              </a:ext>
            </a:extLst>
          </p:cNvPr>
          <p:cNvPicPr>
            <a:picLocks noChangeAspect="1"/>
          </p:cNvPicPr>
          <p:nvPr/>
        </p:nvPicPr>
        <p:blipFill rotWithShape="1">
          <a:blip r:embed="rId2"/>
          <a:srcRect l="6402" r="22670" b="1"/>
          <a:stretch/>
        </p:blipFill>
        <p:spPr>
          <a:xfrm>
            <a:off x="381610" y="725136"/>
            <a:ext cx="11212099" cy="5970368"/>
          </a:xfrm>
          <a:prstGeom prst="rect">
            <a:avLst/>
          </a:prstGeom>
        </p:spPr>
      </p:pic>
      <p:cxnSp>
        <p:nvCxnSpPr>
          <p:cNvPr id="15" name="Straight Connector 14">
            <a:extLst>
              <a:ext uri="{FF2B5EF4-FFF2-40B4-BE49-F238E27FC236}">
                <a16:creationId xmlns:a16="http://schemas.microsoft.com/office/drawing/2014/main" id="{F56AE1B2-3354-430B-9E05-2241C72EE9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0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6395A99-453B-4AE8-B0E8-A2611B3E83EB}"/>
              </a:ext>
            </a:extLst>
          </p:cNvPr>
          <p:cNvSpPr txBox="1"/>
          <p:nvPr/>
        </p:nvSpPr>
        <p:spPr>
          <a:xfrm>
            <a:off x="298251" y="195401"/>
            <a:ext cx="6097190" cy="407035"/>
          </a:xfrm>
          <a:prstGeom prst="rect">
            <a:avLst/>
          </a:prstGeom>
          <a:noFill/>
        </p:spPr>
        <p:txBody>
          <a:bodyPr wrap="square">
            <a:spAutoFit/>
          </a:bodyPr>
          <a:lstStyle/>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Introduction from Amjad Nazir </a:t>
            </a:r>
          </a:p>
        </p:txBody>
      </p:sp>
    </p:spTree>
    <p:extLst>
      <p:ext uri="{BB962C8B-B14F-4D97-AF65-F5344CB8AC3E}">
        <p14:creationId xmlns:p14="http://schemas.microsoft.com/office/powerpoint/2010/main" val="1390213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le of Board">
            <a:extLst>
              <a:ext uri="{FF2B5EF4-FFF2-40B4-BE49-F238E27FC236}">
                <a16:creationId xmlns:a16="http://schemas.microsoft.com/office/drawing/2014/main" id="{BC8CC9F3-B061-42B0-BBD6-FECA0BC1789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37451" y="652939"/>
            <a:ext cx="5731510" cy="5737860"/>
          </a:xfrm>
          <a:prstGeom prst="rect">
            <a:avLst/>
          </a:prstGeom>
          <a:noFill/>
          <a:ln>
            <a:noFill/>
          </a:ln>
        </p:spPr>
      </p:pic>
      <p:sp>
        <p:nvSpPr>
          <p:cNvPr id="4" name="TextBox 3">
            <a:extLst>
              <a:ext uri="{FF2B5EF4-FFF2-40B4-BE49-F238E27FC236}">
                <a16:creationId xmlns:a16="http://schemas.microsoft.com/office/drawing/2014/main" id="{259E9563-875F-49D3-AC20-BF4F50E45DFF}"/>
              </a:ext>
            </a:extLst>
          </p:cNvPr>
          <p:cNvSpPr txBox="1"/>
          <p:nvPr/>
        </p:nvSpPr>
        <p:spPr>
          <a:xfrm>
            <a:off x="912614" y="0"/>
            <a:ext cx="6097190" cy="866584"/>
          </a:xfrm>
          <a:prstGeom prst="rect">
            <a:avLst/>
          </a:prstGeom>
          <a:noFill/>
        </p:spPr>
        <p:txBody>
          <a:bodyPr wrap="square">
            <a:spAutoFit/>
          </a:bodyPr>
          <a:lstStyle/>
          <a:p>
            <a:pPr>
              <a:lnSpc>
                <a:spcPct val="107000"/>
              </a:lnSpc>
              <a:spcAft>
                <a:spcPts val="800"/>
              </a:spcAft>
            </a:pPr>
            <a:r>
              <a:rPr lang="en-GB" sz="180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Board Structure </a:t>
            </a:r>
            <a:endParaRPr lang="en-GB" sz="24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6295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we work | East Suffolk &amp; North Essex NHS Foundation Trust">
            <a:extLst>
              <a:ext uri="{FF2B5EF4-FFF2-40B4-BE49-F238E27FC236}">
                <a16:creationId xmlns:a16="http://schemas.microsoft.com/office/drawing/2014/main" id="{CC9D0454-7FBC-48C4-83D3-6D933525EA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1441606"/>
            <a:ext cx="10022681" cy="42233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0B05EF6-3E2D-403A-AE0E-0BCEAA0EB5C7}"/>
              </a:ext>
            </a:extLst>
          </p:cNvPr>
          <p:cNvSpPr txBox="1"/>
          <p:nvPr/>
        </p:nvSpPr>
        <p:spPr>
          <a:xfrm>
            <a:off x="876896" y="240849"/>
            <a:ext cx="6097190" cy="470000"/>
          </a:xfrm>
          <a:prstGeom prst="rect">
            <a:avLst/>
          </a:prstGeom>
          <a:noFill/>
        </p:spPr>
        <p:txBody>
          <a:bodyPr wrap="square">
            <a:spAutoFit/>
          </a:bodyPr>
          <a:lstStyle/>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NHS Foundation Trust </a:t>
            </a:r>
          </a:p>
        </p:txBody>
      </p:sp>
    </p:spTree>
    <p:extLst>
      <p:ext uri="{BB962C8B-B14F-4D97-AF65-F5344CB8AC3E}">
        <p14:creationId xmlns:p14="http://schemas.microsoft.com/office/powerpoint/2010/main" val="1714796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533F06-9780-4CD1-84E5-4D2B1E6AC63B}"/>
              </a:ext>
            </a:extLst>
          </p:cNvPr>
          <p:cNvSpPr txBox="1"/>
          <p:nvPr/>
        </p:nvSpPr>
        <p:spPr>
          <a:xfrm>
            <a:off x="1600201" y="2226811"/>
            <a:ext cx="8888609" cy="1831207"/>
          </a:xfrm>
          <a:prstGeom prst="rect">
            <a:avLst/>
          </a:prstGeom>
          <a:noFill/>
        </p:spPr>
        <p:txBody>
          <a:bodyPr wrap="square">
            <a:spAutoFit/>
          </a:bodyPr>
          <a:lstStyle/>
          <a:p>
            <a:pPr algn="ctr">
              <a:lnSpc>
                <a:spcPct val="107000"/>
              </a:lnSpc>
              <a:spcAft>
                <a:spcPts val="800"/>
              </a:spcAft>
            </a:pPr>
            <a:r>
              <a:rPr lang="en-GB" sz="5400" b="1" dirty="0">
                <a:effectLst/>
                <a:latin typeface="Calibri" panose="020F0502020204030204" pitchFamily="34" charset="0"/>
                <a:ea typeface="Calibri" panose="020F0502020204030204" pitchFamily="34" charset="0"/>
                <a:cs typeface="Times New Roman" panose="02020603050405020304" pitchFamily="18" charset="0"/>
              </a:rPr>
              <a:t>What are NHS Foundation Trusts? </a:t>
            </a:r>
          </a:p>
        </p:txBody>
      </p:sp>
    </p:spTree>
    <p:extLst>
      <p:ext uri="{BB962C8B-B14F-4D97-AF65-F5344CB8AC3E}">
        <p14:creationId xmlns:p14="http://schemas.microsoft.com/office/powerpoint/2010/main" val="1366832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9BCAC7-FD68-4FBA-8030-C1D73703A21C}"/>
              </a:ext>
            </a:extLst>
          </p:cNvPr>
          <p:cNvSpPr txBox="1"/>
          <p:nvPr/>
        </p:nvSpPr>
        <p:spPr>
          <a:xfrm>
            <a:off x="941189" y="808898"/>
            <a:ext cx="10638830" cy="5432449"/>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NHS Foundation Trusts are established as independent, not for profit with accountability to their local communities rather than central government.  </a:t>
            </a: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Calibri" panose="020F0502020204030204" pitchFamily="34" charset="0"/>
              </a:rPr>
              <a:t>Foundation Trusts have a greater connection to their local communities and staff over the delivery and development of local healthcare. </a:t>
            </a: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They have financial freedom and can raise capital from both the public and private sectors within borrowing limits.</a:t>
            </a: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Each NHS Foundation Trust has a duty to consult and involve a Board of Governors (comprising patients, staff, members of the public and partner organisations) in the strategic planning of the organisation.</a:t>
            </a:r>
          </a:p>
        </p:txBody>
      </p:sp>
    </p:spTree>
    <p:extLst>
      <p:ext uri="{BB962C8B-B14F-4D97-AF65-F5344CB8AC3E}">
        <p14:creationId xmlns:p14="http://schemas.microsoft.com/office/powerpoint/2010/main" val="4075200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ccountability">
            <a:extLst>
              <a:ext uri="{FF2B5EF4-FFF2-40B4-BE49-F238E27FC236}">
                <a16:creationId xmlns:a16="http://schemas.microsoft.com/office/drawing/2014/main" id="{3D6DB585-4847-458E-8450-B4D68C44D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426" y="1471612"/>
            <a:ext cx="10627224" cy="47061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F4B2F27-CA4E-468E-8A73-EF3F2472B810}"/>
              </a:ext>
            </a:extLst>
          </p:cNvPr>
          <p:cNvSpPr txBox="1"/>
          <p:nvPr/>
        </p:nvSpPr>
        <p:spPr>
          <a:xfrm>
            <a:off x="776883" y="283711"/>
            <a:ext cx="6097190" cy="470000"/>
          </a:xfrm>
          <a:prstGeom prst="rect">
            <a:avLst/>
          </a:prstGeom>
          <a:noFill/>
        </p:spPr>
        <p:txBody>
          <a:bodyPr wrap="square">
            <a:spAutoFit/>
          </a:bodyPr>
          <a:lstStyle/>
          <a:p>
            <a:pPr>
              <a:lnSpc>
                <a:spcPct val="107000"/>
              </a:lnSpc>
              <a:spcAft>
                <a:spcPts val="800"/>
              </a:spcAft>
            </a:pPr>
            <a:r>
              <a:rPr lang="en-GB" sz="2400" b="1" dirty="0">
                <a:latin typeface="Calibri" panose="020F0502020204030204" pitchFamily="34" charset="0"/>
                <a:ea typeface="Calibri" panose="020F0502020204030204" pitchFamily="34" charset="0"/>
                <a:cs typeface="Times New Roman" panose="02020603050405020304" pitchFamily="18" charset="0"/>
              </a:rPr>
              <a:t>Appointing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Structure Foundation Trust </a:t>
            </a:r>
          </a:p>
        </p:txBody>
      </p:sp>
    </p:spTree>
    <p:extLst>
      <p:ext uri="{BB962C8B-B14F-4D97-AF65-F5344CB8AC3E}">
        <p14:creationId xmlns:p14="http://schemas.microsoft.com/office/powerpoint/2010/main" val="181836506"/>
      </p:ext>
    </p:extLst>
  </p:cSld>
  <p:clrMapOvr>
    <a:masterClrMapping/>
  </p:clrMapOvr>
</p:sld>
</file>

<file path=ppt/theme/theme1.xml><?xml version="1.0" encoding="utf-8"?>
<a:theme xmlns:a="http://schemas.openxmlformats.org/drawingml/2006/main" name="GradientVTI">
  <a:themeElements>
    <a:clrScheme name="Office">
      <a:dk1>
        <a:srgbClr val="000000"/>
      </a:dk1>
      <a:lt1>
        <a:srgbClr val="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557</TotalTime>
  <Words>1839</Words>
  <Application>Microsoft Office PowerPoint</Application>
  <PresentationFormat>Widescreen</PresentationFormat>
  <Paragraphs>271</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vt:lpstr>
      <vt:lpstr>Calibri</vt:lpstr>
      <vt:lpstr>open-sans</vt:lpstr>
      <vt:lpstr>proxima-nova</vt:lpstr>
      <vt:lpstr>Univers</vt:lpstr>
      <vt:lpstr>GradientVTI</vt:lpstr>
      <vt:lpstr>The Role of The Board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The Board </dc:title>
  <dc:creator>Mr Amjad Nazir</dc:creator>
  <cp:lastModifiedBy>Mr Amjad Nazir</cp:lastModifiedBy>
  <cp:revision>27</cp:revision>
  <dcterms:created xsi:type="dcterms:W3CDTF">2020-09-07T14:04:44Z</dcterms:created>
  <dcterms:modified xsi:type="dcterms:W3CDTF">2020-09-08T17:59:05Z</dcterms:modified>
</cp:coreProperties>
</file>